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263" r:id="rId3"/>
    <p:sldId id="267" r:id="rId4"/>
    <p:sldId id="268" r:id="rId5"/>
    <p:sldId id="272" r:id="rId6"/>
    <p:sldId id="273" r:id="rId7"/>
    <p:sldId id="274" r:id="rId8"/>
    <p:sldId id="275" r:id="rId9"/>
    <p:sldId id="276" r:id="rId10"/>
    <p:sldId id="277" r:id="rId11"/>
    <p:sldId id="278" r:id="rId12"/>
    <p:sldId id="279"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2" r:id="rId28"/>
    <p:sldId id="303" r:id="rId29"/>
    <p:sldId id="304" r:id="rId30"/>
    <p:sldId id="305" r:id="rId31"/>
    <p:sldId id="307" r:id="rId32"/>
    <p:sldId id="306" r:id="rId33"/>
    <p:sldId id="308" r:id="rId34"/>
    <p:sldId id="309" r:id="rId35"/>
    <p:sldId id="310" r:id="rId36"/>
    <p:sldId id="311" r:id="rId37"/>
    <p:sldId id="312" r:id="rId38"/>
    <p:sldId id="313" r:id="rId39"/>
    <p:sldId id="314" r:id="rId40"/>
    <p:sldId id="270" r:id="rId41"/>
    <p:sldId id="271" r:id="rId42"/>
    <p:sldId id="315" r:id="rId43"/>
    <p:sldId id="266" r:id="rId44"/>
  </p:sldIdLst>
  <p:sldSz cx="18288000" cy="10287000"/>
  <p:notesSz cx="6858000" cy="9144000"/>
  <p:embeddedFontLst>
    <p:embeddedFont>
      <p:font typeface="Calibri" panose="020F0502020204030204" pitchFamily="34" charset="0"/>
      <p:regular r:id="rId46"/>
      <p:bold r:id="rId47"/>
      <p:italic r:id="rId48"/>
      <p:boldItalic r:id="rId49"/>
    </p:embeddedFont>
    <p:embeddedFont>
      <p:font typeface="Calisto MT" panose="02040603050505030304" pitchFamily="18"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8A5"/>
    <a:srgbClr val="318EBD"/>
    <a:srgbClr val="E8D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181" autoAdjust="0"/>
  </p:normalViewPr>
  <p:slideViewPr>
    <p:cSldViewPr>
      <p:cViewPr varScale="1">
        <p:scale>
          <a:sx n="65" d="100"/>
          <a:sy n="65" d="100"/>
        </p:scale>
        <p:origin x="10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037E0-1314-484A-A07D-0D66B3B3C99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l-GR"/>
        </a:p>
      </dgm:t>
    </dgm:pt>
    <dgm:pt modelId="{B14D1E5C-9F4F-422F-A881-1E04616FED07}">
      <dgm:prSet phldrT="[Text]"/>
      <dgm:spPr/>
      <dgm:t>
        <a:bodyPr/>
        <a:lstStyle/>
        <a:p>
          <a:r>
            <a:rPr lang="en-US" dirty="0"/>
            <a:t>Conflict as a problem</a:t>
          </a:r>
          <a:endParaRPr lang="el-GR" dirty="0"/>
        </a:p>
      </dgm:t>
    </dgm:pt>
    <dgm:pt modelId="{1E798B5B-DB11-43C4-8BEF-F1F30F9C748E}" type="parTrans" cxnId="{988CC3CA-1966-4252-B821-E1E2CA56697D}">
      <dgm:prSet/>
      <dgm:spPr/>
      <dgm:t>
        <a:bodyPr/>
        <a:lstStyle/>
        <a:p>
          <a:endParaRPr lang="el-GR"/>
        </a:p>
      </dgm:t>
    </dgm:pt>
    <dgm:pt modelId="{5BFFE574-207B-49BA-B5EB-B4C2A8419907}" type="sibTrans" cxnId="{988CC3CA-1966-4252-B821-E1E2CA56697D}">
      <dgm:prSet/>
      <dgm:spPr/>
      <dgm:t>
        <a:bodyPr/>
        <a:lstStyle/>
        <a:p>
          <a:endParaRPr lang="el-GR"/>
        </a:p>
      </dgm:t>
    </dgm:pt>
    <dgm:pt modelId="{043ED319-69BB-4EA9-88D1-F6C0F8637F86}">
      <dgm:prSet phldrT="[Text]"/>
      <dgm:spPr/>
      <dgm:t>
        <a:bodyPr/>
        <a:lstStyle/>
        <a:p>
          <a:r>
            <a:rPr lang="en-US" dirty="0"/>
            <a:t>Conflict as a struggle</a:t>
          </a:r>
          <a:endParaRPr lang="el-GR" dirty="0"/>
        </a:p>
      </dgm:t>
    </dgm:pt>
    <dgm:pt modelId="{00202793-D414-488E-8A22-EF4AD8795CC9}" type="parTrans" cxnId="{EEFFF74C-F069-492F-9826-C19C7F3550C8}">
      <dgm:prSet/>
      <dgm:spPr/>
      <dgm:t>
        <a:bodyPr/>
        <a:lstStyle/>
        <a:p>
          <a:endParaRPr lang="el-GR"/>
        </a:p>
      </dgm:t>
    </dgm:pt>
    <dgm:pt modelId="{32F7908D-F6A6-4C37-9725-5BBB6D86746A}" type="sibTrans" cxnId="{EEFFF74C-F069-492F-9826-C19C7F3550C8}">
      <dgm:prSet/>
      <dgm:spPr/>
      <dgm:t>
        <a:bodyPr/>
        <a:lstStyle/>
        <a:p>
          <a:endParaRPr lang="el-GR"/>
        </a:p>
      </dgm:t>
    </dgm:pt>
    <dgm:pt modelId="{CEEE2575-7EAD-40CD-B61C-D1CE4DDE8480}">
      <dgm:prSet phldrT="[Text]"/>
      <dgm:spPr/>
      <dgm:t>
        <a:bodyPr/>
        <a:lstStyle/>
        <a:p>
          <a:r>
            <a:rPr lang="en-US" dirty="0"/>
            <a:t>Conflict as a war</a:t>
          </a:r>
          <a:endParaRPr lang="el-GR" dirty="0"/>
        </a:p>
      </dgm:t>
    </dgm:pt>
    <dgm:pt modelId="{44226956-EA2C-433A-8E8F-E931DE14FE64}" type="parTrans" cxnId="{794587D9-7C37-4E9B-9E82-0FDA09350D6A}">
      <dgm:prSet/>
      <dgm:spPr/>
      <dgm:t>
        <a:bodyPr/>
        <a:lstStyle/>
        <a:p>
          <a:endParaRPr lang="el-GR"/>
        </a:p>
      </dgm:t>
    </dgm:pt>
    <dgm:pt modelId="{CFA817A6-6614-4C4A-9166-E375D9BAECD5}" type="sibTrans" cxnId="{794587D9-7C37-4E9B-9E82-0FDA09350D6A}">
      <dgm:prSet/>
      <dgm:spPr/>
      <dgm:t>
        <a:bodyPr/>
        <a:lstStyle/>
        <a:p>
          <a:endParaRPr lang="el-GR"/>
        </a:p>
      </dgm:t>
    </dgm:pt>
    <dgm:pt modelId="{31D7E9FD-2179-4C0D-ADE5-71A2E20C3A0B}" type="pres">
      <dgm:prSet presAssocID="{77F037E0-1314-484A-A07D-0D66B3B3C997}" presName="rootnode" presStyleCnt="0">
        <dgm:presLayoutVars>
          <dgm:chMax/>
          <dgm:chPref/>
          <dgm:dir/>
          <dgm:animLvl val="lvl"/>
        </dgm:presLayoutVars>
      </dgm:prSet>
      <dgm:spPr/>
    </dgm:pt>
    <dgm:pt modelId="{96C32D2C-5FAA-44F8-B66A-D7A7907F3C49}" type="pres">
      <dgm:prSet presAssocID="{B14D1E5C-9F4F-422F-A881-1E04616FED07}" presName="composite" presStyleCnt="0"/>
      <dgm:spPr/>
    </dgm:pt>
    <dgm:pt modelId="{B1C4462E-916D-400C-B54B-86F53F429FDB}" type="pres">
      <dgm:prSet presAssocID="{B14D1E5C-9F4F-422F-A881-1E04616FED07}" presName="bentUpArrow1" presStyleLbl="alignImgPlace1" presStyleIdx="0" presStyleCnt="2"/>
      <dgm:spPr/>
    </dgm:pt>
    <dgm:pt modelId="{FF483E75-CEA5-4674-A2A2-A9C7F5F9787F}" type="pres">
      <dgm:prSet presAssocID="{B14D1E5C-9F4F-422F-A881-1E04616FED07}" presName="ParentText" presStyleLbl="node1" presStyleIdx="0" presStyleCnt="3">
        <dgm:presLayoutVars>
          <dgm:chMax val="1"/>
          <dgm:chPref val="1"/>
          <dgm:bulletEnabled val="1"/>
        </dgm:presLayoutVars>
      </dgm:prSet>
      <dgm:spPr/>
    </dgm:pt>
    <dgm:pt modelId="{9A35245D-9CA2-41B7-AF51-62325E94ED40}" type="pres">
      <dgm:prSet presAssocID="{B14D1E5C-9F4F-422F-A881-1E04616FED07}" presName="ChildText" presStyleLbl="revTx" presStyleIdx="0" presStyleCnt="2">
        <dgm:presLayoutVars>
          <dgm:chMax val="0"/>
          <dgm:chPref val="0"/>
          <dgm:bulletEnabled val="1"/>
        </dgm:presLayoutVars>
      </dgm:prSet>
      <dgm:spPr/>
    </dgm:pt>
    <dgm:pt modelId="{3B20EB08-A80B-4CA5-8BB6-9203AD1FD562}" type="pres">
      <dgm:prSet presAssocID="{5BFFE574-207B-49BA-B5EB-B4C2A8419907}" presName="sibTrans" presStyleCnt="0"/>
      <dgm:spPr/>
    </dgm:pt>
    <dgm:pt modelId="{04EF3DA6-6AB1-4927-A152-79997CB8E8F7}" type="pres">
      <dgm:prSet presAssocID="{043ED319-69BB-4EA9-88D1-F6C0F8637F86}" presName="composite" presStyleCnt="0"/>
      <dgm:spPr/>
    </dgm:pt>
    <dgm:pt modelId="{A732D5A1-5782-4019-9832-FD6667166824}" type="pres">
      <dgm:prSet presAssocID="{043ED319-69BB-4EA9-88D1-F6C0F8637F86}" presName="bentUpArrow1" presStyleLbl="alignImgPlace1" presStyleIdx="1" presStyleCnt="2"/>
      <dgm:spPr/>
    </dgm:pt>
    <dgm:pt modelId="{80392E76-6EDA-4CFA-9E76-CE5F0630228D}" type="pres">
      <dgm:prSet presAssocID="{043ED319-69BB-4EA9-88D1-F6C0F8637F86}" presName="ParentText" presStyleLbl="node1" presStyleIdx="1" presStyleCnt="3">
        <dgm:presLayoutVars>
          <dgm:chMax val="1"/>
          <dgm:chPref val="1"/>
          <dgm:bulletEnabled val="1"/>
        </dgm:presLayoutVars>
      </dgm:prSet>
      <dgm:spPr/>
    </dgm:pt>
    <dgm:pt modelId="{E2BC020F-EDCA-49F1-8285-1C6EFAB4CAF5}" type="pres">
      <dgm:prSet presAssocID="{043ED319-69BB-4EA9-88D1-F6C0F8637F86}" presName="ChildText" presStyleLbl="revTx" presStyleIdx="1" presStyleCnt="2">
        <dgm:presLayoutVars>
          <dgm:chMax val="0"/>
          <dgm:chPref val="0"/>
          <dgm:bulletEnabled val="1"/>
        </dgm:presLayoutVars>
      </dgm:prSet>
      <dgm:spPr/>
    </dgm:pt>
    <dgm:pt modelId="{288CFFD1-54E3-4844-AB81-81CD1E302A42}" type="pres">
      <dgm:prSet presAssocID="{32F7908D-F6A6-4C37-9725-5BBB6D86746A}" presName="sibTrans" presStyleCnt="0"/>
      <dgm:spPr/>
    </dgm:pt>
    <dgm:pt modelId="{81A61A7C-FBF6-4482-8252-F7D78F6FDEB5}" type="pres">
      <dgm:prSet presAssocID="{CEEE2575-7EAD-40CD-B61C-D1CE4DDE8480}" presName="composite" presStyleCnt="0"/>
      <dgm:spPr/>
    </dgm:pt>
    <dgm:pt modelId="{D718D74E-48D6-4F14-946D-25318AFD8729}" type="pres">
      <dgm:prSet presAssocID="{CEEE2575-7EAD-40CD-B61C-D1CE4DDE8480}" presName="ParentText" presStyleLbl="node1" presStyleIdx="2" presStyleCnt="3">
        <dgm:presLayoutVars>
          <dgm:chMax val="1"/>
          <dgm:chPref val="1"/>
          <dgm:bulletEnabled val="1"/>
        </dgm:presLayoutVars>
      </dgm:prSet>
      <dgm:spPr/>
    </dgm:pt>
  </dgm:ptLst>
  <dgm:cxnLst>
    <dgm:cxn modelId="{BFE53B10-F65D-4AC3-BB62-A2A866A4B79D}" type="presOf" srcId="{CEEE2575-7EAD-40CD-B61C-D1CE4DDE8480}" destId="{D718D74E-48D6-4F14-946D-25318AFD8729}" srcOrd="0" destOrd="0" presId="urn:microsoft.com/office/officeart/2005/8/layout/StepDownProcess"/>
    <dgm:cxn modelId="{DA248A29-8CD7-4BE1-9897-A9D2F59C5633}" type="presOf" srcId="{B14D1E5C-9F4F-422F-A881-1E04616FED07}" destId="{FF483E75-CEA5-4674-A2A2-A9C7F5F9787F}" srcOrd="0" destOrd="0" presId="urn:microsoft.com/office/officeart/2005/8/layout/StepDownProcess"/>
    <dgm:cxn modelId="{EEFFF74C-F069-492F-9826-C19C7F3550C8}" srcId="{77F037E0-1314-484A-A07D-0D66B3B3C997}" destId="{043ED319-69BB-4EA9-88D1-F6C0F8637F86}" srcOrd="1" destOrd="0" parTransId="{00202793-D414-488E-8A22-EF4AD8795CC9}" sibTransId="{32F7908D-F6A6-4C37-9725-5BBB6D86746A}"/>
    <dgm:cxn modelId="{A5C563A7-F2A2-48C9-A67A-54260571BBEC}" type="presOf" srcId="{77F037E0-1314-484A-A07D-0D66B3B3C997}" destId="{31D7E9FD-2179-4C0D-ADE5-71A2E20C3A0B}" srcOrd="0" destOrd="0" presId="urn:microsoft.com/office/officeart/2005/8/layout/StepDownProcess"/>
    <dgm:cxn modelId="{4DE243B1-326A-4C35-AA59-83A4EE9E3364}" type="presOf" srcId="{043ED319-69BB-4EA9-88D1-F6C0F8637F86}" destId="{80392E76-6EDA-4CFA-9E76-CE5F0630228D}" srcOrd="0" destOrd="0" presId="urn:microsoft.com/office/officeart/2005/8/layout/StepDownProcess"/>
    <dgm:cxn modelId="{988CC3CA-1966-4252-B821-E1E2CA56697D}" srcId="{77F037E0-1314-484A-A07D-0D66B3B3C997}" destId="{B14D1E5C-9F4F-422F-A881-1E04616FED07}" srcOrd="0" destOrd="0" parTransId="{1E798B5B-DB11-43C4-8BEF-F1F30F9C748E}" sibTransId="{5BFFE574-207B-49BA-B5EB-B4C2A8419907}"/>
    <dgm:cxn modelId="{794587D9-7C37-4E9B-9E82-0FDA09350D6A}" srcId="{77F037E0-1314-484A-A07D-0D66B3B3C997}" destId="{CEEE2575-7EAD-40CD-B61C-D1CE4DDE8480}" srcOrd="2" destOrd="0" parTransId="{44226956-EA2C-433A-8E8F-E931DE14FE64}" sibTransId="{CFA817A6-6614-4C4A-9166-E375D9BAECD5}"/>
    <dgm:cxn modelId="{A7595007-F72E-48DD-AB31-544885C31EC3}" type="presParOf" srcId="{31D7E9FD-2179-4C0D-ADE5-71A2E20C3A0B}" destId="{96C32D2C-5FAA-44F8-B66A-D7A7907F3C49}" srcOrd="0" destOrd="0" presId="urn:microsoft.com/office/officeart/2005/8/layout/StepDownProcess"/>
    <dgm:cxn modelId="{59C543E4-C814-42E3-9FF6-CEE46559EAE5}" type="presParOf" srcId="{96C32D2C-5FAA-44F8-B66A-D7A7907F3C49}" destId="{B1C4462E-916D-400C-B54B-86F53F429FDB}" srcOrd="0" destOrd="0" presId="urn:microsoft.com/office/officeart/2005/8/layout/StepDownProcess"/>
    <dgm:cxn modelId="{15221EEE-EC60-4A16-A499-B705D9C9F5DC}" type="presParOf" srcId="{96C32D2C-5FAA-44F8-B66A-D7A7907F3C49}" destId="{FF483E75-CEA5-4674-A2A2-A9C7F5F9787F}" srcOrd="1" destOrd="0" presId="urn:microsoft.com/office/officeart/2005/8/layout/StepDownProcess"/>
    <dgm:cxn modelId="{41415228-C4EB-48EE-AB1B-A5B8C16C4266}" type="presParOf" srcId="{96C32D2C-5FAA-44F8-B66A-D7A7907F3C49}" destId="{9A35245D-9CA2-41B7-AF51-62325E94ED40}" srcOrd="2" destOrd="0" presId="urn:microsoft.com/office/officeart/2005/8/layout/StepDownProcess"/>
    <dgm:cxn modelId="{1C5032C7-B64F-4547-8ECD-F0C10D7CF941}" type="presParOf" srcId="{31D7E9FD-2179-4C0D-ADE5-71A2E20C3A0B}" destId="{3B20EB08-A80B-4CA5-8BB6-9203AD1FD562}" srcOrd="1" destOrd="0" presId="urn:microsoft.com/office/officeart/2005/8/layout/StepDownProcess"/>
    <dgm:cxn modelId="{014D135B-916C-44FE-97D8-0A8E05276A82}" type="presParOf" srcId="{31D7E9FD-2179-4C0D-ADE5-71A2E20C3A0B}" destId="{04EF3DA6-6AB1-4927-A152-79997CB8E8F7}" srcOrd="2" destOrd="0" presId="urn:microsoft.com/office/officeart/2005/8/layout/StepDownProcess"/>
    <dgm:cxn modelId="{731E53FB-34D4-41A6-9B85-717DAE04B4D4}" type="presParOf" srcId="{04EF3DA6-6AB1-4927-A152-79997CB8E8F7}" destId="{A732D5A1-5782-4019-9832-FD6667166824}" srcOrd="0" destOrd="0" presId="urn:microsoft.com/office/officeart/2005/8/layout/StepDownProcess"/>
    <dgm:cxn modelId="{0E64AE9D-40C3-44A0-9253-3B38135C938E}" type="presParOf" srcId="{04EF3DA6-6AB1-4927-A152-79997CB8E8F7}" destId="{80392E76-6EDA-4CFA-9E76-CE5F0630228D}" srcOrd="1" destOrd="0" presId="urn:microsoft.com/office/officeart/2005/8/layout/StepDownProcess"/>
    <dgm:cxn modelId="{733BDB70-E574-4A2B-BBA2-A7A8AA9B18F4}" type="presParOf" srcId="{04EF3DA6-6AB1-4927-A152-79997CB8E8F7}" destId="{E2BC020F-EDCA-49F1-8285-1C6EFAB4CAF5}" srcOrd="2" destOrd="0" presId="urn:microsoft.com/office/officeart/2005/8/layout/StepDownProcess"/>
    <dgm:cxn modelId="{065BB44E-0477-4798-BC3E-6A219882B1F9}" type="presParOf" srcId="{31D7E9FD-2179-4C0D-ADE5-71A2E20C3A0B}" destId="{288CFFD1-54E3-4844-AB81-81CD1E302A42}" srcOrd="3" destOrd="0" presId="urn:microsoft.com/office/officeart/2005/8/layout/StepDownProcess"/>
    <dgm:cxn modelId="{D643A2E6-A605-424A-BA36-3CB73FEE1908}" type="presParOf" srcId="{31D7E9FD-2179-4C0D-ADE5-71A2E20C3A0B}" destId="{81A61A7C-FBF6-4482-8252-F7D78F6FDEB5}" srcOrd="4" destOrd="0" presId="urn:microsoft.com/office/officeart/2005/8/layout/StepDownProcess"/>
    <dgm:cxn modelId="{C75E1F47-E812-4839-BD5C-2AD5F70DE9DE}" type="presParOf" srcId="{81A61A7C-FBF6-4482-8252-F7D78F6FDEB5}" destId="{D718D74E-48D6-4F14-946D-25318AFD872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4462E-916D-400C-B54B-86F53F429FDB}">
      <dsp:nvSpPr>
        <dsp:cNvPr id="0" name=""/>
        <dsp:cNvSpPr/>
      </dsp:nvSpPr>
      <dsp:spPr>
        <a:xfrm rot="5400000">
          <a:off x="4129572" y="910099"/>
          <a:ext cx="804904" cy="91635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483E75-CEA5-4674-A2A2-A9C7F5F9787F}">
      <dsp:nvSpPr>
        <dsp:cNvPr id="0" name=""/>
        <dsp:cNvSpPr/>
      </dsp:nvSpPr>
      <dsp:spPr>
        <a:xfrm>
          <a:off x="3916321" y="17846"/>
          <a:ext cx="1354985" cy="94844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Conflict as a problem</a:t>
          </a:r>
          <a:endParaRPr lang="el-GR" sz="2000" kern="1200" dirty="0"/>
        </a:p>
      </dsp:txBody>
      <dsp:txXfrm>
        <a:off x="3962629" y="64154"/>
        <a:ext cx="1262369" cy="855830"/>
      </dsp:txXfrm>
    </dsp:sp>
    <dsp:sp modelId="{9A35245D-9CA2-41B7-AF51-62325E94ED40}">
      <dsp:nvSpPr>
        <dsp:cNvPr id="0" name=""/>
        <dsp:cNvSpPr/>
      </dsp:nvSpPr>
      <dsp:spPr>
        <a:xfrm>
          <a:off x="5271307" y="108302"/>
          <a:ext cx="985487" cy="766575"/>
        </a:xfrm>
        <a:prstGeom prst="rect">
          <a:avLst/>
        </a:prstGeom>
        <a:noFill/>
        <a:ln>
          <a:noFill/>
        </a:ln>
        <a:effectLst/>
      </dsp:spPr>
      <dsp:style>
        <a:lnRef idx="0">
          <a:scrgbClr r="0" g="0" b="0"/>
        </a:lnRef>
        <a:fillRef idx="0">
          <a:scrgbClr r="0" g="0" b="0"/>
        </a:fillRef>
        <a:effectRef idx="0">
          <a:scrgbClr r="0" g="0" b="0"/>
        </a:effectRef>
        <a:fontRef idx="minor"/>
      </dsp:style>
    </dsp:sp>
    <dsp:sp modelId="{A732D5A1-5782-4019-9832-FD6667166824}">
      <dsp:nvSpPr>
        <dsp:cNvPr id="0" name=""/>
        <dsp:cNvSpPr/>
      </dsp:nvSpPr>
      <dsp:spPr>
        <a:xfrm rot="5400000">
          <a:off x="5252999" y="1975517"/>
          <a:ext cx="804904" cy="91635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392E76-6EDA-4CFA-9E76-CE5F0630228D}">
      <dsp:nvSpPr>
        <dsp:cNvPr id="0" name=""/>
        <dsp:cNvSpPr/>
      </dsp:nvSpPr>
      <dsp:spPr>
        <a:xfrm>
          <a:off x="5039748" y="1083264"/>
          <a:ext cx="1354985" cy="94844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Conflict as a struggle</a:t>
          </a:r>
          <a:endParaRPr lang="el-GR" sz="2000" kern="1200" dirty="0"/>
        </a:p>
      </dsp:txBody>
      <dsp:txXfrm>
        <a:off x="5086056" y="1129572"/>
        <a:ext cx="1262369" cy="855830"/>
      </dsp:txXfrm>
    </dsp:sp>
    <dsp:sp modelId="{E2BC020F-EDCA-49F1-8285-1C6EFAB4CAF5}">
      <dsp:nvSpPr>
        <dsp:cNvPr id="0" name=""/>
        <dsp:cNvSpPr/>
      </dsp:nvSpPr>
      <dsp:spPr>
        <a:xfrm>
          <a:off x="6394734" y="1173720"/>
          <a:ext cx="985487" cy="766575"/>
        </a:xfrm>
        <a:prstGeom prst="rect">
          <a:avLst/>
        </a:prstGeom>
        <a:noFill/>
        <a:ln>
          <a:noFill/>
        </a:ln>
        <a:effectLst/>
      </dsp:spPr>
      <dsp:style>
        <a:lnRef idx="0">
          <a:scrgbClr r="0" g="0" b="0"/>
        </a:lnRef>
        <a:fillRef idx="0">
          <a:scrgbClr r="0" g="0" b="0"/>
        </a:fillRef>
        <a:effectRef idx="0">
          <a:scrgbClr r="0" g="0" b="0"/>
        </a:effectRef>
        <a:fontRef idx="minor"/>
      </dsp:style>
    </dsp:sp>
    <dsp:sp modelId="{D718D74E-48D6-4F14-946D-25318AFD8729}">
      <dsp:nvSpPr>
        <dsp:cNvPr id="0" name=""/>
        <dsp:cNvSpPr/>
      </dsp:nvSpPr>
      <dsp:spPr>
        <a:xfrm>
          <a:off x="6163175" y="2148682"/>
          <a:ext cx="1354985" cy="94844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Conflict as a war</a:t>
          </a:r>
          <a:endParaRPr lang="el-GR" sz="2000" kern="1200" dirty="0"/>
        </a:p>
      </dsp:txBody>
      <dsp:txXfrm>
        <a:off x="6209483" y="2194990"/>
        <a:ext cx="1262369" cy="85583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7167E-B7AD-448E-A03A-DD5C8E623914}" type="datetimeFigureOut">
              <a:rPr lang="el-GR" smtClean="0"/>
              <a:t>19/6/2023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0AF91-9AC4-49F8-A79D-2B66186DBC97}" type="slidenum">
              <a:rPr lang="el-GR" smtClean="0"/>
              <a:t>‹nr.›</a:t>
            </a:fld>
            <a:endParaRPr lang="el-GR"/>
          </a:p>
        </p:txBody>
      </p:sp>
    </p:spTree>
    <p:extLst>
      <p:ext uri="{BB962C8B-B14F-4D97-AF65-F5344CB8AC3E}">
        <p14:creationId xmlns:p14="http://schemas.microsoft.com/office/powerpoint/2010/main" val="313391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0D0AF91-9AC4-49F8-A79D-2B66186DBC97}" type="slidenum">
              <a:rPr lang="el-GR" smtClean="0"/>
              <a:t>1</a:t>
            </a:fld>
            <a:endParaRPr lang="el-GR"/>
          </a:p>
        </p:txBody>
      </p:sp>
    </p:spTree>
    <p:extLst>
      <p:ext uri="{BB962C8B-B14F-4D97-AF65-F5344CB8AC3E}">
        <p14:creationId xmlns:p14="http://schemas.microsoft.com/office/powerpoint/2010/main" val="3636513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INSTRUCTIONS FOR IT: Hotspot</a:t>
            </a:r>
          </a:p>
          <a:p>
            <a:endParaRPr lang="en-US" sz="1200" kern="1200" dirty="0">
              <a:solidFill>
                <a:schemeClr val="tx1"/>
              </a:solidFill>
              <a:latin typeface="+mn-lt"/>
              <a:ea typeface="+mn-ea"/>
              <a:cs typeface="+mn-cs"/>
            </a:endParaRPr>
          </a:p>
          <a:p>
            <a:pPr marL="228600" indent="-228600" algn="just">
              <a:buFont typeface="+mj-lt"/>
              <a:buAutoNum type="arabicPeriod"/>
            </a:pPr>
            <a:r>
              <a:rPr lang="en-GB" sz="1200" kern="1200" dirty="0">
                <a:solidFill>
                  <a:schemeClr val="tx1"/>
                </a:solidFill>
                <a:effectLst/>
                <a:latin typeface="+mn-lt"/>
                <a:ea typeface="+mn-ea"/>
                <a:cs typeface="+mn-cs"/>
              </a:rPr>
              <a:t>The reality is that if we don’t mention groups, we are not really sensitive to diversity, and if we only mention cultural diversity, then it will not automatically be interpreted as relevant for sexual and gender diversity.</a:t>
            </a:r>
            <a:endParaRPr lang="el-GR"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When some VET students or employers have questions about our inclusion policy, we need to have our answers ready. It is difficult to believe that we will give up our principles because we might get criticism for them.</a:t>
            </a:r>
            <a:endParaRPr lang="el-GR" sz="1200" kern="1200" dirty="0">
              <a:solidFill>
                <a:schemeClr val="tx1"/>
              </a:solidFill>
              <a:effectLst/>
              <a:latin typeface="+mn-lt"/>
              <a:ea typeface="+mn-ea"/>
              <a:cs typeface="+mn-cs"/>
            </a:endParaRPr>
          </a:p>
          <a:p>
            <a:pPr marL="228600" indent="-228600" algn="just">
              <a:buFont typeface="+mj-lt"/>
              <a:buAutoNum type="arabicPeriod"/>
            </a:pPr>
            <a:r>
              <a:rPr lang="en-GB" sz="1200" kern="1200" dirty="0">
                <a:solidFill>
                  <a:schemeClr val="tx1"/>
                </a:solidFill>
                <a:effectLst/>
                <a:latin typeface="+mn-lt"/>
                <a:ea typeface="+mn-ea"/>
                <a:cs typeface="+mn-cs"/>
              </a:rPr>
              <a:t>Mentioning specific target groups shows that we are sensitive for the dynamics of the labour market. It does not imply that we give preferential treatment to anyone, just that we are open, dynamic and flexible.</a:t>
            </a:r>
            <a:endParaRPr lang="el-GR"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As a VET school, we function in the middle of society. We are sensitive all the time for the multifaceted labour market and for communities of citizens and workers. This is not political activism, this is being professional. </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18</a:t>
            </a:fld>
            <a:endParaRPr lang="el-GR"/>
          </a:p>
        </p:txBody>
      </p:sp>
    </p:spTree>
    <p:extLst>
      <p:ext uri="{BB962C8B-B14F-4D97-AF65-F5344CB8AC3E}">
        <p14:creationId xmlns:p14="http://schemas.microsoft.com/office/powerpoint/2010/main" val="55565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19</a:t>
            </a:fld>
            <a:endParaRPr lang="el-GR"/>
          </a:p>
        </p:txBody>
      </p:sp>
    </p:spTree>
    <p:extLst>
      <p:ext uri="{BB962C8B-B14F-4D97-AF65-F5344CB8AC3E}">
        <p14:creationId xmlns:p14="http://schemas.microsoft.com/office/powerpoint/2010/main" val="85120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INSTRUCTIONS FOR IT:</a:t>
            </a:r>
          </a:p>
          <a:p>
            <a:endParaRPr lang="en-US" sz="1200" kern="1200" dirty="0">
              <a:solidFill>
                <a:schemeClr val="tx1"/>
              </a:solidFill>
              <a:latin typeface="+mn-lt"/>
              <a:ea typeface="+mn-ea"/>
              <a:cs typeface="+mn-cs"/>
            </a:endParaRPr>
          </a:p>
          <a:p>
            <a:pPr marL="171450" indent="-171450" algn="just">
              <a:buFontTx/>
              <a:buChar char="-"/>
            </a:pPr>
            <a:r>
              <a:rPr lang="en-US" sz="1200" b="1" kern="1200" dirty="0">
                <a:solidFill>
                  <a:schemeClr val="tx1"/>
                </a:solidFill>
                <a:latin typeface="+mn-lt"/>
                <a:ea typeface="+mn-ea"/>
                <a:cs typeface="+mn-cs"/>
              </a:rPr>
              <a:t>Innovators</a:t>
            </a:r>
            <a:r>
              <a:rPr lang="en-US" sz="1200" kern="1200" dirty="0">
                <a:solidFill>
                  <a:schemeClr val="tx1"/>
                </a:solidFill>
                <a:latin typeface="+mn-lt"/>
                <a:ea typeface="+mn-ea"/>
                <a:cs typeface="+mn-cs"/>
              </a:rPr>
              <a:t>: The innovators are the people who are always up for trying new things. They will be the first to pick up initiatives around LGBTIQ+ inclusion. They are not  afraid of risks or potential failure. It is good to involve the innovators at the start of the innovation.</a:t>
            </a:r>
          </a:p>
          <a:p>
            <a:pPr marL="171450" indent="-171450" algn="just">
              <a:buFontTx/>
              <a:buChar char="-"/>
            </a:pPr>
            <a:endParaRPr lang="en-US" sz="1200" kern="1200" dirty="0">
              <a:solidFill>
                <a:schemeClr val="tx1"/>
              </a:solidFill>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Early adopters</a:t>
            </a:r>
            <a:r>
              <a:rPr lang="en-GB" sz="1200" kern="1200" dirty="0">
                <a:solidFill>
                  <a:schemeClr val="tx1"/>
                </a:solidFill>
                <a:effectLst/>
                <a:latin typeface="+mn-lt"/>
                <a:ea typeface="+mn-ea"/>
                <a:cs typeface="+mn-cs"/>
              </a:rPr>
              <a:t>: The early adopters are trendsetters. They like them to be a part of new things that seem to work. In a VET team, they may be the VET Teachers who want to join innovators in experimenting with not-so-risky lessons on LGBTIQ+ inclusion. Or VET Teachers who support LGBTIQ+ VET students with their coming-out or creating a school club on the topic.</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lang="el-GR" sz="1200" kern="1200" dirty="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Early majority: </a:t>
            </a:r>
            <a:r>
              <a:rPr lang="en-GB" sz="1200" kern="1200" dirty="0">
                <a:solidFill>
                  <a:schemeClr val="tx1"/>
                </a:solidFill>
                <a:effectLst/>
                <a:latin typeface="+mn-lt"/>
                <a:ea typeface="+mn-ea"/>
                <a:cs typeface="+mn-cs"/>
              </a:rPr>
              <a:t>The early majority is the more progressive part of the middle group. They are willing to go along with the early adopters when they feel that the innovation is useful and fun, and when it does not require too much effort. It is useful to involve them in pilots: the early majority is essential to later get the conservatives on board.</a:t>
            </a:r>
            <a:endParaRPr lang="el-GR" sz="1200" kern="1200" dirty="0">
              <a:solidFill>
                <a:schemeClr val="tx1"/>
              </a:solidFill>
              <a:effectLst/>
              <a:latin typeface="+mn-lt"/>
              <a:ea typeface="+mn-ea"/>
              <a:cs typeface="+mn-cs"/>
            </a:endParaRPr>
          </a:p>
          <a:p>
            <a:pPr marL="171450" indent="-171450" algn="just">
              <a:buFontTx/>
              <a:buChar char="-"/>
            </a:pPr>
            <a:endParaRPr lang="en-US" sz="1200" kern="1200" dirty="0">
              <a:solidFill>
                <a:schemeClr val="tx1"/>
              </a:solidFill>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Late majority</a:t>
            </a:r>
            <a:r>
              <a:rPr lang="en-GB" sz="1200" kern="1200" dirty="0">
                <a:solidFill>
                  <a:schemeClr val="tx1"/>
                </a:solidFill>
                <a:effectLst/>
                <a:latin typeface="+mn-lt"/>
                <a:ea typeface="+mn-ea"/>
                <a:cs typeface="+mn-cs"/>
              </a:rPr>
              <a:t>: The late majority thinks current habits are sufficient and sees innovation as a threat. However, they will go along with the innovation if more than half of the staff indicates that the innovation will become the new routine and “norm”. We advise to involve the late majority </a:t>
            </a:r>
            <a:r>
              <a:rPr lang="en-GB" sz="1200" i="1" kern="1200" dirty="0">
                <a:solidFill>
                  <a:schemeClr val="tx1"/>
                </a:solidFill>
                <a:effectLst/>
                <a:latin typeface="+mn-lt"/>
                <a:ea typeface="+mn-ea"/>
                <a:cs typeface="+mn-cs"/>
              </a:rPr>
              <a:t>after</a:t>
            </a:r>
            <a:r>
              <a:rPr lang="en-GB" sz="1200" kern="1200" dirty="0">
                <a:solidFill>
                  <a:schemeClr val="tx1"/>
                </a:solidFill>
                <a:effectLst/>
                <a:latin typeface="+mn-lt"/>
                <a:ea typeface="+mn-ea"/>
                <a:cs typeface="+mn-cs"/>
              </a:rPr>
              <a:t> the completion of the pilots and when the associated pitfalls have been overcome. </a:t>
            </a:r>
            <a:endParaRPr lang="el-GR" sz="1200" kern="1200" dirty="0">
              <a:solidFill>
                <a:schemeClr val="tx1"/>
              </a:solidFill>
              <a:effectLst/>
              <a:latin typeface="+mn-lt"/>
              <a:ea typeface="+mn-ea"/>
              <a:cs typeface="+mn-cs"/>
            </a:endParaRPr>
          </a:p>
          <a:p>
            <a:pPr marL="171450" indent="-171450" algn="just">
              <a:buFontTx/>
              <a:buChar char="-"/>
            </a:pPr>
            <a:endParaRPr lang="en-US" sz="1200" kern="1200" dirty="0">
              <a:solidFill>
                <a:schemeClr val="tx1"/>
              </a:solidFill>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Laggards</a:t>
            </a:r>
            <a:r>
              <a:rPr lang="en-GB" sz="1200" kern="1200" dirty="0">
                <a:solidFill>
                  <a:schemeClr val="tx1"/>
                </a:solidFill>
                <a:effectLst/>
                <a:latin typeface="+mn-lt"/>
                <a:ea typeface="+mn-ea"/>
                <a:cs typeface="+mn-cs"/>
              </a:rPr>
              <a:t>: The laggards are often traditionally minded VET Teachers who resist innovation at any cost. They may have strong religious objections to sexual and gender diversity. Ultimately, the VET school management must decide what to do with laggards who do not want to meet the new standards. They may exempt them until they retire or transfer them to another school or department.</a:t>
            </a:r>
            <a:endParaRPr lang="el-GR" sz="1200" kern="1200" dirty="0">
              <a:solidFill>
                <a:schemeClr val="tx1"/>
              </a:solidFill>
              <a:effectLst/>
              <a:latin typeface="+mn-lt"/>
              <a:ea typeface="+mn-ea"/>
              <a:cs typeface="+mn-cs"/>
            </a:endParaRPr>
          </a:p>
          <a:p>
            <a:pPr marL="171450" indent="-171450" algn="just">
              <a:buFontTx/>
              <a:buChar char="-"/>
            </a:pPr>
            <a:endParaRPr lang="en-US" sz="1200" kern="1200" dirty="0">
              <a:solidFill>
                <a:schemeClr val="tx1"/>
              </a:solidFill>
              <a:latin typeface="+mn-lt"/>
              <a:ea typeface="+mn-ea"/>
              <a:cs typeface="+mn-cs"/>
            </a:endParaRPr>
          </a:p>
          <a:p>
            <a:pPr marL="171450" indent="-171450" algn="just">
              <a:buFontTx/>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20</a:t>
            </a:fld>
            <a:endParaRPr lang="el-GR"/>
          </a:p>
        </p:txBody>
      </p:sp>
    </p:spTree>
    <p:extLst>
      <p:ext uri="{BB962C8B-B14F-4D97-AF65-F5344CB8AC3E}">
        <p14:creationId xmlns:p14="http://schemas.microsoft.com/office/powerpoint/2010/main" val="3713032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pPr marL="171450" indent="-171450" algn="just">
              <a:buFontTx/>
              <a:buChar char="-"/>
            </a:pPr>
            <a:endParaRPr lang="en-US" sz="1200" kern="1200" dirty="0">
              <a:solidFill>
                <a:schemeClr val="tx1"/>
              </a:solidFill>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lang="en-US" sz="1200" b="1" kern="1200" dirty="0">
              <a:solidFill>
                <a:schemeClr val="tx1"/>
              </a:solidFill>
              <a:effectLst/>
              <a:latin typeface="+mn-lt"/>
              <a:ea typeface="+mn-ea"/>
              <a:cs typeface="+mn-cs"/>
            </a:endParaRPr>
          </a:p>
          <a:p>
            <a:pPr marL="171450" indent="-171450" algn="just">
              <a:buFontTx/>
              <a:buChar char="-"/>
            </a:pPr>
            <a:endParaRPr lang="en-US" sz="1200" kern="1200" dirty="0">
              <a:solidFill>
                <a:schemeClr val="tx1"/>
              </a:solidFill>
              <a:latin typeface="+mn-lt"/>
              <a:ea typeface="+mn-ea"/>
              <a:cs typeface="+mn-cs"/>
            </a:endParaRPr>
          </a:p>
          <a:p>
            <a:pPr marL="171450" indent="-171450" algn="just">
              <a:buFontTx/>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21</a:t>
            </a:fld>
            <a:endParaRPr lang="el-GR"/>
          </a:p>
        </p:txBody>
      </p:sp>
    </p:spTree>
    <p:extLst>
      <p:ext uri="{BB962C8B-B14F-4D97-AF65-F5344CB8AC3E}">
        <p14:creationId xmlns:p14="http://schemas.microsoft.com/office/powerpoint/2010/main" val="3994048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pPr marL="171450" indent="-171450" algn="just">
              <a:buFontTx/>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22</a:t>
            </a:fld>
            <a:endParaRPr lang="el-GR"/>
          </a:p>
        </p:txBody>
      </p:sp>
    </p:spTree>
    <p:extLst>
      <p:ext uri="{BB962C8B-B14F-4D97-AF65-F5344CB8AC3E}">
        <p14:creationId xmlns:p14="http://schemas.microsoft.com/office/powerpoint/2010/main" val="154926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INSTRUCTIONS FOR IT: </a:t>
            </a:r>
          </a:p>
          <a:p>
            <a:endParaRPr lang="en-US" sz="12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idea behind the spiral curriculum is that key topics are not just treated once, but keep returning throughout the (VET) student’s learning pathway. When (VET) students get acquainted with the topic, the theme is introduced in a rather simplified and non-threatening way. Later on, the topic returns but not as a simple repetition. The content is updated with new information and emotional triggers and the way the topic is discussed becomes more challenging. This causes the (VET) students to review the earlier simplified information and responses they had. It results in an increased mastery of the theme, with the (VET) students being able to look more in-depth at the theme, and while doing this, change their normative framework to consider issues in a more nuanced way.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best way to teach VET students adequate positive and supportive attitudes like tolerance, respect, inclusion and sensitivity to diversity is to embed those key competences in the existing regular curriculum. This requires us to have a look at the curriculum and to see where it can be adapted throughout all subjects and throughout the entire vocational training pathway.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171450" indent="-171450" algn="just">
              <a:buFontTx/>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23</a:t>
            </a:fld>
            <a:endParaRPr lang="el-GR"/>
          </a:p>
        </p:txBody>
      </p:sp>
    </p:spTree>
    <p:extLst>
      <p:ext uri="{BB962C8B-B14F-4D97-AF65-F5344CB8AC3E}">
        <p14:creationId xmlns:p14="http://schemas.microsoft.com/office/powerpoint/2010/main" val="2759176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171450" indent="-171450" algn="just">
              <a:buFontTx/>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24</a:t>
            </a:fld>
            <a:endParaRPr lang="el-GR"/>
          </a:p>
        </p:txBody>
      </p:sp>
    </p:spTree>
    <p:extLst>
      <p:ext uri="{BB962C8B-B14F-4D97-AF65-F5344CB8AC3E}">
        <p14:creationId xmlns:p14="http://schemas.microsoft.com/office/powerpoint/2010/main" val="1723152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171450" indent="-171450" algn="just">
              <a:buFontTx/>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25</a:t>
            </a:fld>
            <a:endParaRPr lang="el-GR"/>
          </a:p>
        </p:txBody>
      </p:sp>
    </p:spTree>
    <p:extLst>
      <p:ext uri="{BB962C8B-B14F-4D97-AF65-F5344CB8AC3E}">
        <p14:creationId xmlns:p14="http://schemas.microsoft.com/office/powerpoint/2010/main" val="144067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INSTRUCTIONS FOR IT: Hotspot</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Attention</a:t>
            </a:r>
            <a:r>
              <a:rPr lang="en-US" sz="1200" kern="1200" dirty="0">
                <a:solidFill>
                  <a:schemeClr val="tx1"/>
                </a:solidFill>
                <a:latin typeface="+mn-lt"/>
                <a:ea typeface="+mn-ea"/>
                <a:cs typeface="+mn-cs"/>
              </a:rPr>
              <a:t>: Especially if there is resistance to a topic, a (VET) Teacher first needs to overcome the taboo and get the attention of (VET) students. You do this with a trigger that surprises them and has a link to sexual and gender diversity. Then you shift the attention to (sexual and gender) diversity. You can use triggers such as movies and interactive exercises, (sensitive) </a:t>
            </a:r>
            <a:r>
              <a:rPr lang="en-US" sz="1200" kern="1200" dirty="0" err="1">
                <a:solidFill>
                  <a:schemeClr val="tx1"/>
                </a:solidFill>
                <a:latin typeface="+mn-lt"/>
                <a:ea typeface="+mn-ea"/>
                <a:cs typeface="+mn-cs"/>
              </a:rPr>
              <a:t>humour</a:t>
            </a:r>
            <a:r>
              <a:rPr lang="en-US" sz="1200" kern="1200" dirty="0">
                <a:solidFill>
                  <a:schemeClr val="tx1"/>
                </a:solidFill>
                <a:latin typeface="+mn-lt"/>
                <a:ea typeface="+mn-ea"/>
                <a:cs typeface="+mn-cs"/>
              </a:rPr>
              <a:t> works also very well. The result of this phase is passive attention rather than resistance or refusal to participate.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Interest</a:t>
            </a:r>
            <a:r>
              <a:rPr lang="en-US" sz="1200" kern="1200" dirty="0">
                <a:solidFill>
                  <a:schemeClr val="tx1"/>
                </a:solidFill>
                <a:latin typeface="+mn-lt"/>
                <a:ea typeface="+mn-ea"/>
                <a:cs typeface="+mn-cs"/>
              </a:rPr>
              <a:t>: When the (VET) teacher has the attention, the next step is to stimulate authentic curiosity of the (VET) students. You can do this by framing diversity in broader issues that interest VET students, like respect, dating, relationships, gender and exclusion. You can ask them challenging questions and discuss dilemmas to engage them in a non-judgmental dialogue about these topics. The result of this phase is that VET students change from passive to active participants in the discussion.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Appreciation</a:t>
            </a:r>
            <a:r>
              <a:rPr lang="en-US" sz="1200" kern="1200" dirty="0">
                <a:solidFill>
                  <a:schemeClr val="tx1"/>
                </a:solidFill>
                <a:latin typeface="+mn-lt"/>
                <a:ea typeface="+mn-ea"/>
                <a:cs typeface="+mn-cs"/>
              </a:rPr>
              <a:t>: When they are actively engaged, there is space for (VET) students to form and express opinions on how to deal with sexual and gender diversity. The (VET) teacher should point out that a respectful and client friendly attitude is important for their vocational training. You can facilitate this through small group exercises, strongly facilitated dialogue, simulation games and role-play. The results of this phase is that VET students express their feelings with respect and without judging others.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Reorganization</a:t>
            </a:r>
            <a:r>
              <a:rPr lang="en-US" sz="1200" kern="1200" dirty="0">
                <a:solidFill>
                  <a:schemeClr val="tx1"/>
                </a:solidFill>
                <a:latin typeface="+mn-lt"/>
                <a:ea typeface="+mn-ea"/>
                <a:cs typeface="+mn-cs"/>
              </a:rPr>
              <a:t>: (VET) students may have formed some positive opinions on supporting LGBTIQ+ fellow VET students or future clients, but at the same time they may still have some negative opinions on non-normative </a:t>
            </a:r>
            <a:r>
              <a:rPr lang="en-US" sz="1200" kern="1200" dirty="0" err="1">
                <a:solidFill>
                  <a:schemeClr val="tx1"/>
                </a:solidFill>
                <a:latin typeface="+mn-lt"/>
                <a:ea typeface="+mn-ea"/>
                <a:cs typeface="+mn-cs"/>
              </a:rPr>
              <a:t>behaviour</a:t>
            </a:r>
            <a:r>
              <a:rPr lang="en-US" sz="1200" kern="1200" dirty="0">
                <a:solidFill>
                  <a:schemeClr val="tx1"/>
                </a:solidFill>
                <a:latin typeface="+mn-lt"/>
                <a:ea typeface="+mn-ea"/>
                <a:cs typeface="+mn-cs"/>
              </a:rPr>
              <a:t>. Their primary opinions are not yet aligned with their general value framework. You can stimulate a more in-depth reflection on values and norms so that (VET) students get a deeper understanding and their attitude becomes less judgmental and more nuanced (tolerant). The result of this phase is that (VET) students adapt their value frameworks to become more aligned with a more general and sustainable, open and friendly attitude.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Characterization</a:t>
            </a:r>
            <a:r>
              <a:rPr lang="en-US" sz="1200" kern="1200" dirty="0">
                <a:solidFill>
                  <a:schemeClr val="tx1"/>
                </a:solidFill>
                <a:latin typeface="+mn-lt"/>
                <a:ea typeface="+mn-ea"/>
                <a:cs typeface="+mn-cs"/>
              </a:rPr>
              <a:t>: Having an open and friendly attitude does not automatically mean that (VET) students can always act on this in practice. Daily life will confront them with a range of challenges to remain true to their positive values. You can train your (VET) students to become more stable in this by exercising how to deal with challenges through discussion of case studies, simulation games and role-play. The result of this phase is that (VET) students are better able to resist the practical challenges of homophobia and transphobia in their personal and professional environments.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26</a:t>
            </a:fld>
            <a:endParaRPr lang="el-GR"/>
          </a:p>
        </p:txBody>
      </p:sp>
    </p:spTree>
    <p:extLst>
      <p:ext uri="{BB962C8B-B14F-4D97-AF65-F5344CB8AC3E}">
        <p14:creationId xmlns:p14="http://schemas.microsoft.com/office/powerpoint/2010/main" val="206694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INSTRUCTIONS FOR IT: Make sure that the order of the answers is mixed up so that it is not obvious which answer below to which category. If the participants drag the objective to a ‘wrong’ category, it will just jump back until they drag it to the right category.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Correct answers: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Year 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1	Students explore their primary feelings around diversity, exclusion and sexual and gender diversity</a:t>
            </a:r>
          </a:p>
          <a:p>
            <a:r>
              <a:rPr lang="en-US" sz="1200" kern="1200" dirty="0">
                <a:solidFill>
                  <a:schemeClr val="tx1"/>
                </a:solidFill>
                <a:effectLst/>
                <a:latin typeface="+mn-lt"/>
                <a:ea typeface="+mn-ea"/>
                <a:cs typeface="+mn-cs"/>
              </a:rPr>
              <a:t>Answer 2	Students orient themselves on what it means to be professional and what gender and sexuality have to do with that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Year 2</a:t>
            </a:r>
          </a:p>
          <a:p>
            <a:r>
              <a:rPr lang="en-US" sz="1200" kern="1200" dirty="0">
                <a:solidFill>
                  <a:schemeClr val="tx1"/>
                </a:solidFill>
                <a:effectLst/>
                <a:latin typeface="+mn-lt"/>
                <a:ea typeface="+mn-ea"/>
                <a:cs typeface="+mn-cs"/>
              </a:rPr>
              <a:t>Answer 3	Students learn to authentically and empathically listen, including to LGBTIQ+ clients or customers</a:t>
            </a:r>
          </a:p>
          <a:p>
            <a:r>
              <a:rPr lang="en-US" sz="1200" kern="1200" dirty="0">
                <a:solidFill>
                  <a:schemeClr val="tx1"/>
                </a:solidFill>
                <a:effectLst/>
                <a:latin typeface="+mn-lt"/>
                <a:ea typeface="+mn-ea"/>
                <a:cs typeface="+mn-cs"/>
              </a:rPr>
              <a:t>Answer 4	Students form an opinion about sexual and gender diversity and learn to formulate it with respect for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Year 3</a:t>
            </a:r>
          </a:p>
          <a:p>
            <a:r>
              <a:rPr lang="en-US" sz="1200" kern="1200" dirty="0">
                <a:solidFill>
                  <a:schemeClr val="tx1"/>
                </a:solidFill>
                <a:effectLst/>
                <a:latin typeface="+mn-lt"/>
                <a:ea typeface="+mn-ea"/>
                <a:cs typeface="+mn-cs"/>
              </a:rPr>
              <a:t>Answer 5	Students align their own values and norms concerning sexuality and gender with the expected professional practice</a:t>
            </a:r>
          </a:p>
          <a:p>
            <a:r>
              <a:rPr lang="en-US" sz="1200" kern="1200" dirty="0">
                <a:solidFill>
                  <a:schemeClr val="tx1"/>
                </a:solidFill>
                <a:effectLst/>
                <a:latin typeface="+mn-lt"/>
                <a:ea typeface="+mn-ea"/>
                <a:cs typeface="+mn-cs"/>
              </a:rPr>
              <a:t>Answer 6	Students explore how they will deal with negative or unsupportive challenges to their professional attitude concerning sexuality and gender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FEEDBACK THAT APPEARS WHEN ALL PHRASES ARE ON THE RIGHT ORDER:</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may notice that there is only one objective related to “characterization” and that it is formulated as “exploring how”. This is because affective goals related to characterization are usually learned over time and in real work practice. Vocational training may be able to explore how to do this but this systematic implementation of positive values needs to be learned in practice and may be a lifelong journey. </a:t>
            </a:r>
            <a:endParaRPr lang="el-GR" sz="1200" kern="1200" dirty="0">
              <a:solidFill>
                <a:schemeClr val="tx1"/>
              </a:solidFill>
              <a:effectLst/>
              <a:latin typeface="+mn-lt"/>
              <a:ea typeface="+mn-ea"/>
              <a:cs typeface="+mn-cs"/>
            </a:endParaRPr>
          </a:p>
          <a:p>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27</a:t>
            </a:fld>
            <a:endParaRPr lang="el-GR"/>
          </a:p>
        </p:txBody>
      </p:sp>
    </p:spTree>
    <p:extLst>
      <p:ext uri="{BB962C8B-B14F-4D97-AF65-F5344CB8AC3E}">
        <p14:creationId xmlns:p14="http://schemas.microsoft.com/office/powerpoint/2010/main" val="239002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FOR IT:</a:t>
            </a:r>
          </a:p>
          <a:p>
            <a:endParaRPr lang="en-US" dirty="0"/>
          </a:p>
          <a:p>
            <a:pPr marL="0" indent="0" algn="just">
              <a:buNone/>
            </a:pPr>
            <a:r>
              <a:rPr lang="en-US" dirty="0"/>
              <a:t>A. Having empathic attention for his fear is a good first step. It may be that his fears are exaggerated and may not become true in reality, but you cannot make that assessment. So telling him not to be afraid without consideration of the real risks is not an adequate advice.</a:t>
            </a:r>
          </a:p>
          <a:p>
            <a:pPr marL="228600" indent="-228600">
              <a:buAutoNum type="alphaUcPeriod"/>
            </a:pPr>
            <a:endParaRPr lang="en-US" dirty="0"/>
          </a:p>
          <a:p>
            <a:pPr algn="just"/>
            <a:r>
              <a:rPr lang="en-US" dirty="0"/>
              <a:t>B. It is good to check whether fears are based on an irrational fight or flight response, or they are based in a realistic risk assessment. You can help the boy to find this out by asking such a question. It would be good to first be empathic about the fear, because otherwise the boy may not be able to hear your more cognitive suggestions for analysis.</a:t>
            </a:r>
          </a:p>
          <a:p>
            <a:endParaRPr lang="en-US" dirty="0"/>
          </a:p>
          <a:p>
            <a:pPr algn="just"/>
            <a:r>
              <a:rPr lang="en-US" dirty="0"/>
              <a:t>C. It seems that the boy is only worried about the consequences of his coming out and that there are no other complicating challenges like a lack of social support, drug use, or a threat of </a:t>
            </a:r>
            <a:r>
              <a:rPr lang="en-US" dirty="0" err="1"/>
              <a:t>honour</a:t>
            </a:r>
            <a:r>
              <a:rPr lang="en-US" dirty="0"/>
              <a:t> revenge. Also, it would be better to first give attention to the fear itself rather than just start to analyze this is a complicated risk situation.</a:t>
            </a:r>
          </a:p>
          <a:p>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D. </a:t>
            </a:r>
            <a:r>
              <a:rPr lang="en-GB" sz="1200" kern="1200" dirty="0">
                <a:solidFill>
                  <a:schemeClr val="tx1"/>
                </a:solidFill>
                <a:effectLst/>
                <a:latin typeface="+mn-lt"/>
                <a:ea typeface="+mn-ea"/>
                <a:cs typeface="+mn-cs"/>
              </a:rPr>
              <a:t>Even though this might not be the primary task of the (VET) school, it would be good if it has a social referral chart. But in this case, it may be better to first talk about the fear and if it is realistic, and then go on to discuss risk scenarios and solutions, and then to cap this off with concrete suggestions when it comes to such a crisis.</a:t>
            </a:r>
            <a:endParaRPr lang="el-GR" sz="1200" kern="1200" dirty="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5"/>
          </p:nvPr>
        </p:nvSpPr>
        <p:spPr/>
        <p:txBody>
          <a:bodyPr/>
          <a:lstStyle/>
          <a:p>
            <a:fld id="{E0D0AF91-9AC4-49F8-A79D-2B66186DBC97}" type="slidenum">
              <a:rPr lang="el-GR" smtClean="0"/>
              <a:t>6</a:t>
            </a:fld>
            <a:endParaRPr lang="el-GR"/>
          </a:p>
        </p:txBody>
      </p:sp>
    </p:spTree>
    <p:extLst>
      <p:ext uri="{BB962C8B-B14F-4D97-AF65-F5344CB8AC3E}">
        <p14:creationId xmlns:p14="http://schemas.microsoft.com/office/powerpoint/2010/main" val="1745812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28</a:t>
            </a:fld>
            <a:endParaRPr lang="el-GR"/>
          </a:p>
        </p:txBody>
      </p:sp>
    </p:spTree>
    <p:extLst>
      <p:ext uri="{BB962C8B-B14F-4D97-AF65-F5344CB8AC3E}">
        <p14:creationId xmlns:p14="http://schemas.microsoft.com/office/powerpoint/2010/main" val="67007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GB" sz="1200" kern="1200" dirty="0">
                <a:solidFill>
                  <a:schemeClr val="tx1"/>
                </a:solidFill>
                <a:effectLst/>
                <a:latin typeface="+mn-lt"/>
                <a:ea typeface="+mn-ea"/>
                <a:cs typeface="+mn-cs"/>
              </a:rPr>
              <a:t>INSTRUCTIONS FOR IT: Feedback on each answer</a:t>
            </a:r>
          </a:p>
          <a:p>
            <a:pPr>
              <a:buFontTx/>
              <a:buNone/>
            </a:pPr>
            <a:endParaRPr lang="en-GB" sz="1200" kern="1200" dirty="0">
              <a:solidFill>
                <a:schemeClr val="tx1"/>
              </a:solidFill>
              <a:effectLst/>
              <a:latin typeface="+mn-lt"/>
              <a:ea typeface="+mn-ea"/>
              <a:cs typeface="+mn-cs"/>
            </a:endParaRPr>
          </a:p>
          <a:p>
            <a:pPr marL="228600" indent="-228600" algn="just">
              <a:buFont typeface="+mj-lt"/>
              <a:buAutoNum type="alphaUcPeriod"/>
            </a:pPr>
            <a:r>
              <a:rPr lang="en-GB" sz="1200" kern="1200" dirty="0">
                <a:solidFill>
                  <a:schemeClr val="tx1"/>
                </a:solidFill>
                <a:effectLst/>
                <a:latin typeface="+mn-lt"/>
                <a:ea typeface="+mn-ea"/>
                <a:cs typeface="+mn-cs"/>
              </a:rPr>
              <a:t>You could do this, and it would save some time during the training, but it is not really necessary. The explanation of the spiral curriculum by Bruner can be short and concise like we did in this unit. The explanation of the taxonomy of Krathwohl is quite theoretical when done without context, and will work better when you present it briefly after the presentation and discussion of the first poster on objectives and then apply it to improve on the brainstormed objectives.</a:t>
            </a:r>
          </a:p>
          <a:p>
            <a:pPr marL="228600" indent="-228600" algn="just">
              <a:buFont typeface="+mj-lt"/>
              <a:buAutoNum type="alphaUcPeriod"/>
            </a:pPr>
            <a:endParaRPr lang="el-GR" sz="1200" kern="1200" dirty="0">
              <a:solidFill>
                <a:schemeClr val="tx1"/>
              </a:solidFill>
              <a:effectLst/>
              <a:latin typeface="+mn-lt"/>
              <a:ea typeface="+mn-ea"/>
              <a:cs typeface="+mn-cs"/>
            </a:endParaRPr>
          </a:p>
          <a:p>
            <a:pPr marL="228600" indent="-228600" algn="just">
              <a:buFont typeface="+mj-lt"/>
              <a:buAutoNum type="alphaUcPeriod"/>
            </a:pPr>
            <a:r>
              <a:rPr lang="en-GB" sz="1200" kern="1200" dirty="0">
                <a:solidFill>
                  <a:schemeClr val="tx1"/>
                </a:solidFill>
                <a:effectLst/>
                <a:latin typeface="+mn-lt"/>
                <a:ea typeface="+mn-ea"/>
                <a:cs typeface="+mn-cs"/>
              </a:rPr>
              <a:t>It is certainly true that implementation works best when the entire team is aligned in its attitude towards sexual and gender diversity. However in practice, most VET course teams will focus on embedding the main thread of the spiral curriculum in two or three subjects. Other VET teachers may get inspired by this to plan aligned activities in their own subjects, or to engage in unplanned ad hoc activities or to make aligned pedagogic remarks. Forcing all VET teachers to engage in a spiral curriculum from the very beginning is not the most effective way to gradually build a growing commitment in the team.</a:t>
            </a:r>
          </a:p>
          <a:p>
            <a:pPr algn="just">
              <a:buFontTx/>
              <a:buNone/>
            </a:pPr>
            <a:endParaRPr lang="el-GR" sz="1200" kern="1200" dirty="0">
              <a:solidFill>
                <a:schemeClr val="tx1"/>
              </a:solidFill>
              <a:effectLst/>
              <a:latin typeface="+mn-lt"/>
              <a:ea typeface="+mn-ea"/>
              <a:cs typeface="+mn-cs"/>
            </a:endParaRPr>
          </a:p>
          <a:p>
            <a:pPr marL="228600" indent="-228600" algn="just">
              <a:buFont typeface="+mj-lt"/>
              <a:buAutoNum type="alphaUcPeriod" startAt="3"/>
            </a:pPr>
            <a:r>
              <a:rPr lang="en-GB" sz="1200" kern="1200" dirty="0">
                <a:solidFill>
                  <a:schemeClr val="tx1"/>
                </a:solidFill>
                <a:effectLst/>
                <a:latin typeface="+mn-lt"/>
                <a:ea typeface="+mn-ea"/>
                <a:cs typeface="+mn-cs"/>
              </a:rPr>
              <a:t>This is a very good recommendation. If you really want the brainstorming activity to be followed up and result on the development of a real spiral curriculum with sexual and gender diversity embedded in it, the team manager has to organize this and make sure that a working group is convened and invited for the first meeting and that it has continuity to finish and implemented their work.</a:t>
            </a:r>
          </a:p>
          <a:p>
            <a:pPr marL="228600" indent="-228600" algn="just">
              <a:buFont typeface="+mj-lt"/>
              <a:buAutoNum type="alphaUcPeriod" startAt="3"/>
            </a:pPr>
            <a:endParaRPr lang="el-GR" sz="1200" kern="1200" dirty="0">
              <a:solidFill>
                <a:schemeClr val="tx1"/>
              </a:solidFill>
              <a:effectLst/>
              <a:latin typeface="+mn-lt"/>
              <a:ea typeface="+mn-ea"/>
              <a:cs typeface="+mn-cs"/>
            </a:endParaRPr>
          </a:p>
          <a:p>
            <a:pPr marL="228600" indent="-228600" algn="just">
              <a:buFont typeface="+mj-lt"/>
              <a:buAutoNum type="alphaUcPeriod" startAt="3"/>
            </a:pPr>
            <a:r>
              <a:rPr lang="en-GB" sz="1200" kern="1200" dirty="0">
                <a:solidFill>
                  <a:schemeClr val="tx1"/>
                </a:solidFill>
                <a:effectLst/>
                <a:latin typeface="+mn-lt"/>
                <a:ea typeface="+mn-ea"/>
                <a:cs typeface="+mn-cs"/>
              </a:rPr>
              <a:t>This might be a good idea. It sometimes happens that team teachers feel plumped upon when after the brainstorming activity, they are suddenly invited to stand up to join a working group. This could stall the enthusiasm the activity itself creates. Before the training, it can be discussed with the team manager who would be the best “innovators” and “early adopters” to form the core of the working group and how to invite them in a diplomatic way. The full support of the team manager and possibly some additional working hours to compensate for the invested work time will help convince the invited VET teachers to be part of the working group. The call for the working group after the brainstorming activity can still be presented as voluntary. The approached VET teachers will volunteer, but it will also create space for other VET teachers that are inspired to also step forward. This way, the working group will not appear to be a top-down managerial intervention. </a:t>
            </a:r>
            <a:endParaRPr lang="el-GR"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29</a:t>
            </a:fld>
            <a:endParaRPr lang="el-GR"/>
          </a:p>
        </p:txBody>
      </p:sp>
    </p:spTree>
    <p:extLst>
      <p:ext uri="{BB962C8B-B14F-4D97-AF65-F5344CB8AC3E}">
        <p14:creationId xmlns:p14="http://schemas.microsoft.com/office/powerpoint/2010/main" val="1764212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30</a:t>
            </a:fld>
            <a:endParaRPr lang="el-GR"/>
          </a:p>
        </p:txBody>
      </p:sp>
    </p:spTree>
    <p:extLst>
      <p:ext uri="{BB962C8B-B14F-4D97-AF65-F5344CB8AC3E}">
        <p14:creationId xmlns:p14="http://schemas.microsoft.com/office/powerpoint/2010/main" val="3159198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31</a:t>
            </a:fld>
            <a:endParaRPr lang="el-GR"/>
          </a:p>
        </p:txBody>
      </p:sp>
    </p:spTree>
    <p:extLst>
      <p:ext uri="{BB962C8B-B14F-4D97-AF65-F5344CB8AC3E}">
        <p14:creationId xmlns:p14="http://schemas.microsoft.com/office/powerpoint/2010/main" val="185628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INSTRUCTIONS FOR IT: Interactive table </a:t>
            </a:r>
            <a:r>
              <a:rPr lang="en-US" sz="1200" kern="1200" dirty="0">
                <a:solidFill>
                  <a:schemeClr val="tx1"/>
                </a:solidFill>
                <a:effectLst/>
                <a:latin typeface="+mn-lt"/>
                <a:ea typeface="+mn-ea"/>
                <a:cs typeface="+mn-cs"/>
              </a:rPr>
              <a:t>for a drag &amp; drop exercise. Each letter corresponds to a certain position.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Low likelihood, high severity</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 High likelihood, high severity</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 Low likelihood, medium severity</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 High likelihood, medium severity</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 Low likelihood, low severity</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 High likelihood, low severity</a:t>
            </a:r>
            <a:endParaRPr lang="el-GR"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32</a:t>
            </a:fld>
            <a:endParaRPr lang="el-GR"/>
          </a:p>
        </p:txBody>
      </p:sp>
    </p:spTree>
    <p:extLst>
      <p:ext uri="{BB962C8B-B14F-4D97-AF65-F5344CB8AC3E}">
        <p14:creationId xmlns:p14="http://schemas.microsoft.com/office/powerpoint/2010/main" val="445573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INSTRUCTIONS FOR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Correct answer is </a:t>
            </a:r>
            <a:r>
              <a:rPr lang="en-GB" sz="1200" b="1" kern="1200" dirty="0">
                <a:solidFill>
                  <a:schemeClr val="tx1"/>
                </a:solidFill>
                <a:effectLst/>
                <a:latin typeface="+mn-lt"/>
                <a:ea typeface="+mn-ea"/>
                <a:cs typeface="+mn-cs"/>
              </a:rPr>
              <a:t>C</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FEEDBACK CORRECT: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Because more likely risks can be predicted as they are part of the school culture; it is possible to make a prevention and correction policy on them. This will also create a foundation for a school culture that ultimately prevents less likely and severe risks. </a:t>
            </a:r>
            <a:endParaRPr lang="el-GR"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FEEDBACK INCORRECT: </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Treating all risks equally would lead to events being underestimated or overestimated, which would create unfairness. You don’t treat a rape as equal to scolding.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 It would be good if severe risks could be covered by policies, but they actually don’t happen that often. So although severe risks need to be seriously looked at, policy on them will only be sensible when they are also more likely to occur. Of course, the government may make it mandatory for a VET institute to have a policy on some severe risks that apply to all VET institutes and schools, even when they possibly don’t occur that often (for instance on sexual harassment).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 Treating all risks depending on their context would imply that the strategy would become dependent on the subjective judgements of the VET teachers or managers dealing with the risk.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33</a:t>
            </a:fld>
            <a:endParaRPr lang="el-GR"/>
          </a:p>
        </p:txBody>
      </p:sp>
    </p:spTree>
    <p:extLst>
      <p:ext uri="{BB962C8B-B14F-4D97-AF65-F5344CB8AC3E}">
        <p14:creationId xmlns:p14="http://schemas.microsoft.com/office/powerpoint/2010/main" val="2471970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INSTRUCTIONS FOR IT: HOTSPOT</a:t>
            </a:r>
          </a:p>
          <a:p>
            <a:endParaRPr lang="en-GB"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Conflict is a problem: </a:t>
            </a:r>
            <a:r>
              <a:rPr lang="en-GB" sz="1200" kern="1200" dirty="0">
                <a:solidFill>
                  <a:schemeClr val="tx1"/>
                </a:solidFill>
                <a:effectLst/>
                <a:latin typeface="+mn-lt"/>
                <a:ea typeface="+mn-ea"/>
                <a:cs typeface="+mn-cs"/>
              </a:rPr>
              <a:t>The first level of conflict is still a possible win-win situation. </a:t>
            </a:r>
            <a:endParaRPr lang="el-GR"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Tensions</a:t>
            </a:r>
            <a:r>
              <a:rPr lang="en-GB" sz="1200" kern="1200" dirty="0">
                <a:solidFill>
                  <a:schemeClr val="tx1"/>
                </a:solidFill>
                <a:effectLst/>
                <a:latin typeface="+mn-lt"/>
                <a:ea typeface="+mn-ea"/>
                <a:cs typeface="+mn-cs"/>
              </a:rPr>
              <a:t>: the conflicts start with tensions, for example by an occasional clash of feelings or opinions. This is often not perceived as part of a conflict but a normal occurrence. </a:t>
            </a:r>
            <a:endParaRPr lang="el-GR"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Debate</a:t>
            </a:r>
            <a:r>
              <a:rPr lang="en-GB" sz="1200" kern="1200" dirty="0">
                <a:solidFill>
                  <a:schemeClr val="tx1"/>
                </a:solidFill>
                <a:effectLst/>
                <a:latin typeface="+mn-lt"/>
                <a:ea typeface="+mn-ea"/>
                <a:cs typeface="+mn-cs"/>
              </a:rPr>
              <a:t>: the tensions lead to a dispute. The parties try to put each other under pressure and start to think in terms of black and white.  </a:t>
            </a:r>
            <a:endParaRPr lang="el-GR"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Communication breakdown</a:t>
            </a:r>
            <a:r>
              <a:rPr lang="en-GB" sz="1200" kern="1200" dirty="0">
                <a:solidFill>
                  <a:schemeClr val="tx1"/>
                </a:solidFill>
                <a:effectLst/>
                <a:latin typeface="+mn-lt"/>
                <a:ea typeface="+mn-ea"/>
                <a:cs typeface="+mn-cs"/>
              </a:rPr>
              <a:t>: the parties lose trust in an agreement. Discussions are broken off. Sympathy for “the others” disappears.</a:t>
            </a:r>
            <a:endParaRPr lang="el-GR" sz="1200" kern="1200" dirty="0">
              <a:solidFill>
                <a:schemeClr val="tx1"/>
              </a:solidFill>
              <a:effectLst/>
              <a:latin typeface="+mn-lt"/>
              <a:ea typeface="+mn-ea"/>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Conflict as a struggle: </a:t>
            </a:r>
            <a:r>
              <a:rPr lang="en-US" b="0" u="none" dirty="0"/>
              <a:t>On the second level the conflict becomes a win-lose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Coalitions</a:t>
            </a:r>
            <a:r>
              <a:rPr lang="en-US" b="0" u="none" dirty="0"/>
              <a:t>: the focus of the conflict shifts to win sympathizers over for one's cause and denounce the opponent. The issue is no longer important: one has to win the conflict so that the opponent loses.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Loss of face</a:t>
            </a:r>
            <a:r>
              <a:rPr lang="en-US" b="0" u="none" dirty="0"/>
              <a:t>: having brought enough sympathizers on board, the struggle moves on to make the “enemy” lose face by attacking its moral credibility. The loss of trust becomes complete.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Threats</a:t>
            </a:r>
            <a:r>
              <a:rPr lang="en-US" b="0" u="none" dirty="0"/>
              <a:t>: the parties try to “win” with threats in the form of demands and sanctions.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r>
              <a:rPr lang="en-GB" sz="1200" b="1" u="sng" kern="1200" dirty="0">
                <a:solidFill>
                  <a:schemeClr val="tx1"/>
                </a:solidFill>
                <a:effectLst/>
                <a:latin typeface="+mn-lt"/>
                <a:ea typeface="+mn-ea"/>
                <a:cs typeface="+mn-cs"/>
              </a:rPr>
              <a:t>Conflict as a war</a:t>
            </a:r>
            <a:r>
              <a:rPr lang="en-GB" sz="1200" kern="1200" dirty="0">
                <a:solidFill>
                  <a:schemeClr val="tx1"/>
                </a:solidFill>
                <a:effectLst/>
                <a:latin typeface="+mn-lt"/>
                <a:ea typeface="+mn-ea"/>
                <a:cs typeface="+mn-cs"/>
              </a:rPr>
              <a:t>: On the third level, the conflict has become a lose-lose situation. </a:t>
            </a:r>
          </a:p>
          <a:p>
            <a:endParaRPr lang="el-GR"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Limited destruction</a:t>
            </a:r>
            <a:r>
              <a:rPr lang="en-GB" sz="1200" kern="1200" dirty="0">
                <a:solidFill>
                  <a:schemeClr val="tx1"/>
                </a:solidFill>
                <a:effectLst/>
                <a:latin typeface="+mn-lt"/>
                <a:ea typeface="+mn-ea"/>
                <a:cs typeface="+mn-cs"/>
              </a:rPr>
              <a:t>: the parties try to damage the opponent, who is now no longer regarded as truly human. Limited personal loss is seen as acceptable if the damage to the opponent is greater. </a:t>
            </a:r>
            <a:endParaRPr lang="el-GR"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Total annihilation</a:t>
            </a:r>
            <a:r>
              <a:rPr lang="en-GB" sz="1200" kern="1200" dirty="0">
                <a:solidFill>
                  <a:schemeClr val="tx1"/>
                </a:solidFill>
                <a:effectLst/>
                <a:latin typeface="+mn-lt"/>
                <a:ea typeface="+mn-ea"/>
                <a:cs typeface="+mn-cs"/>
              </a:rPr>
              <a:t>: parties attempt to annihilate the opponent by all means. </a:t>
            </a:r>
            <a:endParaRPr lang="el-GR"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Together into the abyss: </a:t>
            </a:r>
            <a:r>
              <a:rPr lang="en-GB" sz="1200" kern="1200" dirty="0">
                <a:solidFill>
                  <a:schemeClr val="tx1"/>
                </a:solidFill>
                <a:effectLst/>
                <a:latin typeface="+mn-lt"/>
                <a:ea typeface="+mn-ea"/>
                <a:cs typeface="+mn-cs"/>
              </a:rPr>
              <a:t>even personal annihilation is accepted in order to defeat the opponent. </a:t>
            </a:r>
            <a:endParaRPr lang="el-G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u="sng" dirty="0"/>
          </a:p>
          <a:p>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34</a:t>
            </a:fld>
            <a:endParaRPr lang="el-GR"/>
          </a:p>
        </p:txBody>
      </p:sp>
    </p:spTree>
    <p:extLst>
      <p:ext uri="{BB962C8B-B14F-4D97-AF65-F5344CB8AC3E}">
        <p14:creationId xmlns:p14="http://schemas.microsoft.com/office/powerpoint/2010/main" val="427854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u="sng" dirty="0"/>
              <a:t>Problem</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Empathic listening</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Mediation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u="sng" dirty="0"/>
              <a:t>Struggle</a:t>
            </a:r>
          </a:p>
          <a:p>
            <a:r>
              <a:rPr lang="en-GB" sz="1200" kern="1200" dirty="0">
                <a:solidFill>
                  <a:schemeClr val="tx1"/>
                </a:solidFill>
                <a:effectLst/>
                <a:latin typeface="+mn-lt"/>
                <a:ea typeface="+mn-ea"/>
                <a:cs typeface="+mn-cs"/>
              </a:rPr>
              <a:t>Process guidance</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Socio-therapeutic counselling</a:t>
            </a:r>
            <a:endParaRPr lang="el-GR"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u="sng" dirty="0"/>
              <a:t>War</a:t>
            </a:r>
            <a:endParaRPr lang="en-US" dirty="0"/>
          </a:p>
          <a:p>
            <a:r>
              <a:rPr lang="en-GB" sz="1200" kern="1200" dirty="0">
                <a:solidFill>
                  <a:schemeClr val="tx1"/>
                </a:solidFill>
                <a:effectLst/>
                <a:latin typeface="+mn-lt"/>
                <a:ea typeface="+mn-ea"/>
                <a:cs typeface="+mn-cs"/>
              </a:rPr>
              <a:t>Arbitration</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External forcible intervention</a:t>
            </a:r>
            <a:endParaRPr lang="el-GR"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35</a:t>
            </a:fld>
            <a:endParaRPr lang="el-GR"/>
          </a:p>
        </p:txBody>
      </p:sp>
    </p:spTree>
    <p:extLst>
      <p:ext uri="{BB962C8B-B14F-4D97-AF65-F5344CB8AC3E}">
        <p14:creationId xmlns:p14="http://schemas.microsoft.com/office/powerpoint/2010/main" val="3655169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Correct answer is </a:t>
            </a:r>
            <a:r>
              <a:rPr lang="en-GB" sz="1200" b="1" kern="1200" dirty="0">
                <a:solidFill>
                  <a:schemeClr val="tx1"/>
                </a:solidFill>
                <a:effectLst/>
                <a:latin typeface="+mn-lt"/>
                <a:ea typeface="+mn-ea"/>
                <a:cs typeface="+mn-cs"/>
              </a:rPr>
              <a:t>C</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u="sng" dirty="0"/>
              <a:t>FEEDBACK CORRECT: </a:t>
            </a:r>
            <a:endParaRPr lang="el-GR" sz="1200" b="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the best answer.</a:t>
            </a: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FEEDBACK INCORRECT: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This is not advisable. The VET student himself and his peers may think that this is an acceptable remark. It will add to a negative VET institute culture and individual LGBTIQ+ VET students may feel hurt and unsafe. </a:t>
            </a: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t>
            </a:r>
            <a:r>
              <a:rPr lang="en-GB" sz="1200" kern="1200" dirty="0">
                <a:solidFill>
                  <a:schemeClr val="tx1"/>
                </a:solidFill>
                <a:effectLst/>
                <a:latin typeface="+mn-lt"/>
                <a:ea typeface="+mn-ea"/>
                <a:cs typeface="+mn-cs"/>
              </a:rPr>
              <a:t> It is quite common that VET Teachers forbid negative behaviour, but don’t go into controversial content. The VET student may get the impression that although scolding is forbidden, his homophobic attitude is legitimate.</a:t>
            </a: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 This is an underestimation of the seriousness of the risk. An offensive remark does not only hurt individual LGBTIQ+ VET students but also sets a tone in the entire VET institute culture. </a:t>
            </a: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36</a:t>
            </a:fld>
            <a:endParaRPr lang="el-GR"/>
          </a:p>
        </p:txBody>
      </p:sp>
    </p:spTree>
    <p:extLst>
      <p:ext uri="{BB962C8B-B14F-4D97-AF65-F5344CB8AC3E}">
        <p14:creationId xmlns:p14="http://schemas.microsoft.com/office/powerpoint/2010/main" val="3786180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Correct answer is </a:t>
            </a:r>
            <a:r>
              <a:rPr lang="en-GB" sz="1200" b="1" kern="1200" dirty="0">
                <a:solidFill>
                  <a:schemeClr val="tx1"/>
                </a:solidFill>
                <a:effectLst/>
                <a:latin typeface="+mn-lt"/>
                <a:ea typeface="+mn-ea"/>
                <a:cs typeface="+mn-cs"/>
              </a:rPr>
              <a:t>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u="sng" dirty="0"/>
              <a:t>FEEDBACK CORRECT: </a:t>
            </a:r>
            <a:endParaRPr lang="el-GR" sz="1200" b="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the best answer.</a:t>
            </a: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FEEDBACK INCORRECT: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By giving the parent the impression that the management does not trust their own VET Teachers, a message is sent that teaching about sexual and gender diversity is controversial indeed and may easily be construed as inappropriate. When this happens, no other VET Teacher will ever dare to teach on this topic again. </a:t>
            </a:r>
          </a:p>
          <a:p>
            <a:pPr marL="228600" marR="0" lvl="0" indent="-228600" algn="just" defTabSz="914400" rtl="0" eaLnBrk="1" fontAlgn="auto" latinLnBrk="0" hangingPunct="1">
              <a:lnSpc>
                <a:spcPct val="100000"/>
              </a:lnSpc>
              <a:spcBef>
                <a:spcPts val="0"/>
              </a:spcBef>
              <a:spcAft>
                <a:spcPts val="0"/>
              </a:spcAft>
              <a:buClrTx/>
              <a:buSzTx/>
              <a:buFontTx/>
              <a:buAutoNum type="alphaUcPeriod"/>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Although it is laudable to look for the facts, organizing a mediation meeting will give the parent the impression there is something to negotiate. However, teaching about human rights and inclusion should not be negotiable. A mediation meeting will show that the VET institute doesn’t have a clear vision and will make the VET Teacher vulnerable.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In this scenario, the manager is “struggling” which makes it not possible anymore to reflect on the content of the complaint, but only on the innuendo and the fear of losing face. A possibility for an unbiased reaction is overdrawn and the whole situation is dysfunctional.</a:t>
            </a: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37</a:t>
            </a:fld>
            <a:endParaRPr lang="el-GR"/>
          </a:p>
        </p:txBody>
      </p:sp>
    </p:spTree>
    <p:extLst>
      <p:ext uri="{BB962C8B-B14F-4D97-AF65-F5344CB8AC3E}">
        <p14:creationId xmlns:p14="http://schemas.microsoft.com/office/powerpoint/2010/main" val="406315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INSTRUCTIONS FOR IT: </a:t>
            </a:r>
          </a:p>
          <a:p>
            <a:endParaRPr lang="en-GB" sz="1200" kern="1200" dirty="0">
              <a:solidFill>
                <a:schemeClr val="tx1"/>
              </a:solidFill>
              <a:effectLst/>
              <a:latin typeface="+mn-lt"/>
              <a:ea typeface="+mn-ea"/>
              <a:cs typeface="+mn-cs"/>
            </a:endParaRPr>
          </a:p>
          <a:p>
            <a:pPr marL="228600" indent="-228600" algn="just">
              <a:buAutoNum type="arabicPeriod"/>
            </a:pPr>
            <a:r>
              <a:rPr lang="en-GB" sz="1200" kern="1200" dirty="0">
                <a:solidFill>
                  <a:schemeClr val="tx1"/>
                </a:solidFill>
                <a:effectLst/>
                <a:latin typeface="+mn-lt"/>
                <a:ea typeface="+mn-ea"/>
                <a:cs typeface="+mn-cs"/>
              </a:rPr>
              <a:t>This fear may be an insecurity about whether you can deal with social pressure to conform to certain norms. The ‘correct’ norms are the norms that are common in your peer group. You could reflect on how easy or challenging it is for you to defy social norms in some cases. Note also this thought involves a judgement about what are right and wrong values. Reflect on why your instinct leads you to make such judgments. You can also reflect on the criticism part of this thought. Criticism can be hard to take. You could also reflect on how you can only deal with criticism. </a:t>
            </a:r>
          </a:p>
          <a:p>
            <a:pPr marL="228600" indent="-228600" algn="just">
              <a:buAutoNum type="arabicPeriod"/>
            </a:pPr>
            <a:r>
              <a:rPr lang="en-US" dirty="0"/>
              <a:t>This fear is very common for all professionals. On the surface, it is considered “professional” to be restrained, expert and not showing emotions or too much involvement. But it is good to realize that true professionals are authentic and make a balanced combination between their expertise and their personal involvement. There is nothing wrong with having a personal mission within your institutional and professional environment. This will just make your professionalism deeper and stronger. You could reflect on what your self-image as a professional is and how you developed this notion.</a:t>
            </a:r>
          </a:p>
          <a:p>
            <a:pPr marL="228600" indent="-228600" algn="just">
              <a:buAutoNum type="arabicPeriod"/>
            </a:pPr>
            <a:r>
              <a:rPr lang="en-US" dirty="0"/>
              <a:t>This fear is a very basic fear for all humans. We are social beings and social isolation is maybe the worst punishment. But be aware that taking distance is a natural phenomenon. When people are sensing that you do something that they feel uncomfortable with, their natural response is to fight it or flee from it. The “flight” reaction often comes down to taking a social distance. You can overcome this by re-establishing the connection. Stress that you’re just one of them, with the same feelings and doubts. Reflect on how easy you deal with social distancing and if you are good in connecting.</a:t>
            </a:r>
          </a:p>
          <a:p>
            <a:pPr marL="228600" indent="-228600" algn="just">
              <a:buAutoNum type="arabicPeriod"/>
            </a:pPr>
            <a:r>
              <a:rPr lang="en-US" dirty="0"/>
              <a:t>Losing your means of existence is very threatening, so this fear has a high pitch. You could wonder whether it is a realistic fear and why you have this fear. Maybe your job status is insecure and the management does not have a supportive vision, then this type of fear may be more or less realistic. Maybe you have a steady job and the fear of being fired is somewhat exaggerated. Reflect on why you would have this high fear. If you are able to take a step back and consider potential scenarios, you can develop strategies to improve your job security, also in times of crisis.</a:t>
            </a:r>
            <a:endParaRPr lang="el-GR" dirty="0"/>
          </a:p>
        </p:txBody>
      </p:sp>
      <p:sp>
        <p:nvSpPr>
          <p:cNvPr id="4" name="Slide Number Placeholder 3"/>
          <p:cNvSpPr>
            <a:spLocks noGrp="1"/>
          </p:cNvSpPr>
          <p:nvPr>
            <p:ph type="sldNum" sz="quarter" idx="5"/>
          </p:nvPr>
        </p:nvSpPr>
        <p:spPr/>
        <p:txBody>
          <a:bodyPr/>
          <a:lstStyle/>
          <a:p>
            <a:fld id="{E0D0AF91-9AC4-49F8-A79D-2B66186DBC97}" type="slidenum">
              <a:rPr lang="el-GR" smtClean="0"/>
              <a:t>10</a:t>
            </a:fld>
            <a:endParaRPr lang="el-GR"/>
          </a:p>
        </p:txBody>
      </p:sp>
    </p:spTree>
    <p:extLst>
      <p:ext uri="{BB962C8B-B14F-4D97-AF65-F5344CB8AC3E}">
        <p14:creationId xmlns:p14="http://schemas.microsoft.com/office/powerpoint/2010/main" val="4258435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38</a:t>
            </a:fld>
            <a:endParaRPr lang="el-GR"/>
          </a:p>
        </p:txBody>
      </p:sp>
    </p:spTree>
    <p:extLst>
      <p:ext uri="{BB962C8B-B14F-4D97-AF65-F5344CB8AC3E}">
        <p14:creationId xmlns:p14="http://schemas.microsoft.com/office/powerpoint/2010/main" val="254226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Correct answer is </a:t>
            </a:r>
            <a:r>
              <a:rPr lang="en-GB" sz="1200" b="1" kern="1200" dirty="0">
                <a:solidFill>
                  <a:schemeClr val="tx1"/>
                </a:solidFill>
                <a:effectLst/>
                <a:latin typeface="+mn-lt"/>
                <a:ea typeface="+mn-ea"/>
                <a:cs typeface="+mn-cs"/>
              </a:rPr>
              <a:t>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u="sng" dirty="0"/>
              <a:t>FEEDBACK CORRECT: </a:t>
            </a:r>
            <a:endParaRPr lang="el-GR" sz="1200" b="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the best answer.</a:t>
            </a: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FEEDBACK INCORRECT: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 Although training of the management in handling crises - including not to base their reaction on first impulses - is a very good intervention, it may not be enough to ensure that individual managers do not fall into the “fight or flight” trap. We need to realize that homophobia and transphobia are rooted in cultural and political phenomena and prevention of it needs to be regulated, just like VET institutes regulate equal treatment of sexes and prevention of sexual harassment.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laudable to intend to correct fake news, but we should realize that the discourse on “gender ideology” might be a targeted strategy led or supported by political or religious groups. In some countries, a judge may well interpret accusations of “gender ideology” to be part of the freedom of expression and the freedom of religion.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 It is laudable to intend to correct fake news, but we should realize that the discourse on “gender ideology” might be a targeted strategy led or supported by political or religious groups. Positive counter-discourses may be helpful, but it probably requires a broader community and political strategy to effectively counter gender ideology discourse.</a:t>
            </a:r>
            <a:endParaRPr lang="en-US" dirty="0"/>
          </a:p>
        </p:txBody>
      </p:sp>
      <p:sp>
        <p:nvSpPr>
          <p:cNvPr id="4" name="Slide Number Placeholder 3"/>
          <p:cNvSpPr>
            <a:spLocks noGrp="1"/>
          </p:cNvSpPr>
          <p:nvPr>
            <p:ph type="sldNum" sz="quarter" idx="5"/>
          </p:nvPr>
        </p:nvSpPr>
        <p:spPr/>
        <p:txBody>
          <a:bodyPr/>
          <a:lstStyle/>
          <a:p>
            <a:fld id="{E0D0AF91-9AC4-49F8-A79D-2B66186DBC97}" type="slidenum">
              <a:rPr lang="el-GR" smtClean="0"/>
              <a:t>39</a:t>
            </a:fld>
            <a:endParaRPr lang="el-GR"/>
          </a:p>
        </p:txBody>
      </p:sp>
    </p:spTree>
    <p:extLst>
      <p:ext uri="{BB962C8B-B14F-4D97-AF65-F5344CB8AC3E}">
        <p14:creationId xmlns:p14="http://schemas.microsoft.com/office/powerpoint/2010/main" val="349810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0D0AF91-9AC4-49F8-A79D-2B66186DBC97}" type="slidenum">
              <a:rPr lang="el-GR" smtClean="0"/>
              <a:t>43</a:t>
            </a:fld>
            <a:endParaRPr lang="el-GR"/>
          </a:p>
        </p:txBody>
      </p:sp>
    </p:spTree>
    <p:extLst>
      <p:ext uri="{BB962C8B-B14F-4D97-AF65-F5344CB8AC3E}">
        <p14:creationId xmlns:p14="http://schemas.microsoft.com/office/powerpoint/2010/main" val="176887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E0D0AF91-9AC4-49F8-A79D-2B66186DBC97}" type="slidenum">
              <a:rPr lang="el-GR" smtClean="0"/>
              <a:t>11</a:t>
            </a:fld>
            <a:endParaRPr lang="el-GR"/>
          </a:p>
        </p:txBody>
      </p:sp>
    </p:spTree>
    <p:extLst>
      <p:ext uri="{BB962C8B-B14F-4D97-AF65-F5344CB8AC3E}">
        <p14:creationId xmlns:p14="http://schemas.microsoft.com/office/powerpoint/2010/main" val="149699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13</a:t>
            </a:fld>
            <a:endParaRPr lang="el-GR"/>
          </a:p>
        </p:txBody>
      </p:sp>
    </p:spTree>
    <p:extLst>
      <p:ext uri="{BB962C8B-B14F-4D97-AF65-F5344CB8AC3E}">
        <p14:creationId xmlns:p14="http://schemas.microsoft.com/office/powerpoint/2010/main" val="395094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14</a:t>
            </a:fld>
            <a:endParaRPr lang="el-GR"/>
          </a:p>
        </p:txBody>
      </p:sp>
    </p:spTree>
    <p:extLst>
      <p:ext uri="{BB962C8B-B14F-4D97-AF65-F5344CB8AC3E}">
        <p14:creationId xmlns:p14="http://schemas.microsoft.com/office/powerpoint/2010/main" val="60006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15</a:t>
            </a:fld>
            <a:endParaRPr lang="el-GR"/>
          </a:p>
        </p:txBody>
      </p:sp>
    </p:spTree>
    <p:extLst>
      <p:ext uri="{BB962C8B-B14F-4D97-AF65-F5344CB8AC3E}">
        <p14:creationId xmlns:p14="http://schemas.microsoft.com/office/powerpoint/2010/main" val="281531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0D0AF91-9AC4-49F8-A79D-2B66186DBC97}" type="slidenum">
              <a:rPr lang="el-GR" smtClean="0"/>
              <a:t>16</a:t>
            </a:fld>
            <a:endParaRPr lang="el-GR"/>
          </a:p>
        </p:txBody>
      </p:sp>
    </p:spTree>
    <p:extLst>
      <p:ext uri="{BB962C8B-B14F-4D97-AF65-F5344CB8AC3E}">
        <p14:creationId xmlns:p14="http://schemas.microsoft.com/office/powerpoint/2010/main" val="4161303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INSTRUCTIONS FOR IT: Hotspot</a:t>
            </a:r>
          </a:p>
          <a:p>
            <a:endParaRPr lang="en-US" sz="1200" kern="1200" dirty="0">
              <a:solidFill>
                <a:schemeClr val="tx1"/>
              </a:solidFill>
              <a:latin typeface="+mn-lt"/>
              <a:ea typeface="+mn-ea"/>
              <a:cs typeface="+mn-cs"/>
            </a:endParaRPr>
          </a:p>
          <a:p>
            <a:pPr marL="228600" indent="-228600" algn="just">
              <a:buFont typeface="+mj-lt"/>
              <a:buAutoNum type="arabicPeriod"/>
            </a:pPr>
            <a:r>
              <a:rPr lang="en-US" sz="1200" kern="1200" dirty="0">
                <a:solidFill>
                  <a:schemeClr val="tx1"/>
                </a:solidFill>
                <a:latin typeface="+mn-lt"/>
                <a:ea typeface="+mn-ea"/>
                <a:cs typeface="+mn-cs"/>
              </a:rPr>
              <a:t>Our community responsibility translates in our ambition to secure full inclusion of trainees in the </a:t>
            </a:r>
            <a:r>
              <a:rPr lang="en-US" sz="1200" kern="1200" dirty="0" err="1">
                <a:solidFill>
                  <a:schemeClr val="tx1"/>
                </a:solidFill>
                <a:latin typeface="+mn-lt"/>
                <a:ea typeface="+mn-ea"/>
                <a:cs typeface="+mn-cs"/>
              </a:rPr>
              <a:t>labour</a:t>
            </a:r>
            <a:r>
              <a:rPr lang="en-US" sz="1200" kern="1200" dirty="0">
                <a:solidFill>
                  <a:schemeClr val="tx1"/>
                </a:solidFill>
                <a:latin typeface="+mn-lt"/>
                <a:ea typeface="+mn-ea"/>
                <a:cs typeface="+mn-cs"/>
              </a:rPr>
              <a:t> market and in society as a whole. This includes equal opportunities and attention for vulnerable groups like (..) and LGBTIQ+ people.</a:t>
            </a:r>
          </a:p>
          <a:p>
            <a:pPr marL="228600" indent="-228600" algn="just">
              <a:buFont typeface="+mj-lt"/>
              <a:buAutoNum type="arabicPeriod"/>
            </a:pPr>
            <a:r>
              <a:rPr lang="en-US" sz="1200" kern="1200" dirty="0">
                <a:solidFill>
                  <a:schemeClr val="tx1"/>
                </a:solidFill>
                <a:latin typeface="+mn-lt"/>
                <a:ea typeface="+mn-ea"/>
                <a:cs typeface="+mn-cs"/>
              </a:rPr>
              <a:t>By </a:t>
            </a:r>
            <a:r>
              <a:rPr lang="en-US" sz="1200" kern="1200" dirty="0" err="1">
                <a:solidFill>
                  <a:schemeClr val="tx1"/>
                </a:solidFill>
                <a:latin typeface="+mn-lt"/>
                <a:ea typeface="+mn-ea"/>
                <a:cs typeface="+mn-cs"/>
              </a:rPr>
              <a:t>moulding</a:t>
            </a:r>
            <a:r>
              <a:rPr lang="en-US" sz="1200" kern="1200" dirty="0">
                <a:solidFill>
                  <a:schemeClr val="tx1"/>
                </a:solidFill>
                <a:latin typeface="+mn-lt"/>
                <a:ea typeface="+mn-ea"/>
                <a:cs typeface="+mn-cs"/>
              </a:rPr>
              <a:t> their character, we mean - among other things - that VET students become aware of their personality and are able to express themselves freely and with respect for others. This includes respect for (..) and LGBTIQ+ people.</a:t>
            </a:r>
          </a:p>
          <a:p>
            <a:pPr marL="228600" indent="-228600" algn="just">
              <a:buFont typeface="+mj-lt"/>
              <a:buAutoNum type="arabicPeriod"/>
            </a:pPr>
            <a:r>
              <a:rPr lang="en-US" sz="1200" kern="1200" dirty="0">
                <a:solidFill>
                  <a:schemeClr val="tx1"/>
                </a:solidFill>
                <a:latin typeface="+mn-lt"/>
                <a:ea typeface="+mn-ea"/>
                <a:cs typeface="+mn-cs"/>
              </a:rPr>
              <a:t>In our promotion of equality and diversity, we have specific attention for (..) and LGBTIQ+ people. </a:t>
            </a:r>
          </a:p>
          <a:p>
            <a:pPr marL="228600" indent="-228600" algn="just">
              <a:buFont typeface="+mj-lt"/>
              <a:buAutoNum type="arabicPeriod"/>
            </a:pPr>
            <a:r>
              <a:rPr lang="en-US" sz="1200" kern="1200" dirty="0">
                <a:solidFill>
                  <a:schemeClr val="tx1"/>
                </a:solidFill>
                <a:latin typeface="+mn-lt"/>
                <a:ea typeface="+mn-ea"/>
                <a:cs typeface="+mn-cs"/>
              </a:rPr>
              <a:t>In these areas,  we recognize the need of citizens to be fully included. To be able to be yourself and have respect for others are key competences. Therefore we have specific attention for the inclusion of (..) and LGBTIQ+ people.</a:t>
            </a:r>
          </a:p>
        </p:txBody>
      </p:sp>
      <p:sp>
        <p:nvSpPr>
          <p:cNvPr id="4" name="Slide Number Placeholder 3"/>
          <p:cNvSpPr>
            <a:spLocks noGrp="1"/>
          </p:cNvSpPr>
          <p:nvPr>
            <p:ph type="sldNum" sz="quarter" idx="5"/>
          </p:nvPr>
        </p:nvSpPr>
        <p:spPr/>
        <p:txBody>
          <a:bodyPr/>
          <a:lstStyle/>
          <a:p>
            <a:fld id="{E0D0AF91-9AC4-49F8-A79D-2B66186DBC97}" type="slidenum">
              <a:rPr lang="el-GR" smtClean="0"/>
              <a:t>17</a:t>
            </a:fld>
            <a:endParaRPr lang="el-GR"/>
          </a:p>
        </p:txBody>
      </p:sp>
    </p:spTree>
    <p:extLst>
      <p:ext uri="{BB962C8B-B14F-4D97-AF65-F5344CB8AC3E}">
        <p14:creationId xmlns:p14="http://schemas.microsoft.com/office/powerpoint/2010/main" val="338072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13" Type="http://schemas.openxmlformats.org/officeDocument/2006/relationships/hyperlink" Target="https://creativecommons.org/licenses/by-nc-sa/3.0/" TargetMode="External"/><Relationship Id="rId3" Type="http://schemas.openxmlformats.org/officeDocument/2006/relationships/image" Target="../media/image18.jpg"/><Relationship Id="rId7" Type="http://schemas.openxmlformats.org/officeDocument/2006/relationships/hyperlink" Target="http://scorsagra.deviantart.com/art/Just-Alone-43193024" TargetMode="External"/><Relationship Id="rId12" Type="http://schemas.openxmlformats.org/officeDocument/2006/relationships/hyperlink" Target="https://www.enago.com/academy/importance-of-research-eth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1.png"/><Relationship Id="rId5" Type="http://schemas.openxmlformats.org/officeDocument/2006/relationships/hyperlink" Target="https://creativecommons.org/licenses/by-nd/3.0/" TargetMode="External"/><Relationship Id="rId10" Type="http://schemas.openxmlformats.org/officeDocument/2006/relationships/hyperlink" Target="http://xxpseudoxx.deviantart.com/art/Suited-annnnnd-Booted-2-592181103" TargetMode="External"/><Relationship Id="rId4" Type="http://schemas.openxmlformats.org/officeDocument/2006/relationships/hyperlink" Target="https://calaborlawnews.com/legal-news/former-employees-sue-california-radio-station-20847.php" TargetMode="Externa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slideplayer.com/slide/271713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unesco.org/en/education/inclusion"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gate.net/figure/Examples-of-the-schematic-happy-neutral-and-sad-faces-used-i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cbibplus.eu/organised-training-on-effective-communication-within-bins-projec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smartinsights.com/marketing-planning/marketing-models/diffusion-innovation-model/"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bibplus.eu/organised-training-on-effective-communication-within-bins-projec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Diffusion_of_innovations" TargetMode="External"/><Relationship Id="rId2" Type="http://schemas.openxmlformats.org/officeDocument/2006/relationships/hyperlink" Target="https://quincycollege.edu/wp-content/uploads/Anderson-and-Krathwohl_Revised-Blooms-Taxonomy.pdf" TargetMode="External"/><Relationship Id="rId1" Type="http://schemas.openxmlformats.org/officeDocument/2006/relationships/slideLayout" Target="../slideLayouts/slideLayout2.xml"/><Relationship Id="rId5" Type="http://schemas.openxmlformats.org/officeDocument/2006/relationships/hyperlink" Target="http://www.ibe.unesco.org/fileadmin/user_upload/Policy_Dialogue/48th_ICE/CONFINTED_48-5_Conclusions_english.pdf" TargetMode="External"/><Relationship Id="rId4" Type="http://schemas.openxmlformats.org/officeDocument/2006/relationships/hyperlink" Target="https://www.unesco.org/en/education/inclusion"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Εικόνα 34"/>
          <p:cNvPicPr>
            <a:picLocks noChangeAspect="1"/>
          </p:cNvPicPr>
          <p:nvPr/>
        </p:nvPicPr>
        <p:blipFill rotWithShape="1">
          <a:blip r:embed="rId3">
            <a:extLst>
              <a:ext uri="{28A0092B-C50C-407E-A947-70E740481C1C}">
                <a14:useLocalDpi xmlns:a14="http://schemas.microsoft.com/office/drawing/2010/main" val="0"/>
              </a:ext>
            </a:extLst>
          </a:blip>
          <a:srcRect l="21221" t="12498" r="4969" b="6582"/>
          <a:stretch/>
        </p:blipFill>
        <p:spPr>
          <a:xfrm>
            <a:off x="-1752600" y="-900657"/>
            <a:ext cx="18288000" cy="8159217"/>
          </a:xfrm>
          <a:prstGeom prst="rect">
            <a:avLst/>
          </a:prstGeom>
        </p:spPr>
      </p:pic>
      <p:sp>
        <p:nvSpPr>
          <p:cNvPr id="14" name="Ορθογώνιο 13"/>
          <p:cNvSpPr/>
          <p:nvPr/>
        </p:nvSpPr>
        <p:spPr>
          <a:xfrm>
            <a:off x="0" y="5708942"/>
            <a:ext cx="18288001" cy="2482879"/>
          </a:xfrm>
          <a:prstGeom prst="rect">
            <a:avLst/>
          </a:prstGeom>
          <a:gradFill flip="none" rotWithShape="1">
            <a:gsLst>
              <a:gs pos="0">
                <a:schemeClr val="accent1">
                  <a:alpha val="0"/>
                  <a:lumMod val="0"/>
                  <a:lumOff val="100000"/>
                </a:schemeClr>
              </a:gs>
              <a:gs pos="67000">
                <a:schemeClr val="bg1"/>
              </a:gs>
            </a:gsLst>
            <a:lin ang="11400000" scaled="0"/>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2"/>
          <p:cNvPicPr>
            <a:picLocks noChangeAspect="1"/>
          </p:cNvPicPr>
          <p:nvPr/>
        </p:nvPicPr>
        <p:blipFill>
          <a:blip r:embed="rId4"/>
          <a:srcRect r="24135"/>
          <a:stretch>
            <a:fillRect/>
          </a:stretch>
        </p:blipFill>
        <p:spPr>
          <a:xfrm>
            <a:off x="278642" y="9450271"/>
            <a:ext cx="2921758" cy="791121"/>
          </a:xfrm>
          <a:prstGeom prst="rect">
            <a:avLst/>
          </a:prstGeom>
        </p:spPr>
      </p:pic>
      <p:pic>
        <p:nvPicPr>
          <p:cNvPr id="3" name="Picture 3"/>
          <p:cNvPicPr>
            <a:picLocks noChangeAspect="1"/>
          </p:cNvPicPr>
          <p:nvPr/>
        </p:nvPicPr>
        <p:blipFill>
          <a:blip r:embed="rId5"/>
          <a:srcRect/>
          <a:stretch>
            <a:fillRect/>
          </a:stretch>
        </p:blipFill>
        <p:spPr>
          <a:xfrm>
            <a:off x="461306" y="8619403"/>
            <a:ext cx="2412158" cy="669342"/>
          </a:xfrm>
          <a:prstGeom prst="rect">
            <a:avLst/>
          </a:prstGeom>
        </p:spPr>
      </p:pic>
      <p:pic>
        <p:nvPicPr>
          <p:cNvPr id="5" name="Picture 5"/>
          <p:cNvPicPr>
            <a:picLocks noChangeAspect="1"/>
          </p:cNvPicPr>
          <p:nvPr/>
        </p:nvPicPr>
        <p:blipFill>
          <a:blip r:embed="rId6"/>
          <a:srcRect/>
          <a:stretch>
            <a:fillRect/>
          </a:stretch>
        </p:blipFill>
        <p:spPr>
          <a:xfrm>
            <a:off x="14933395" y="8310002"/>
            <a:ext cx="748732" cy="1005008"/>
          </a:xfrm>
          <a:prstGeom prst="rect">
            <a:avLst/>
          </a:prstGeom>
        </p:spPr>
      </p:pic>
      <p:pic>
        <p:nvPicPr>
          <p:cNvPr id="9" name="Picture 9"/>
          <p:cNvPicPr>
            <a:picLocks noChangeAspect="1"/>
          </p:cNvPicPr>
          <p:nvPr/>
        </p:nvPicPr>
        <p:blipFill>
          <a:blip r:embed="rId7"/>
          <a:srcRect/>
          <a:stretch>
            <a:fillRect/>
          </a:stretch>
        </p:blipFill>
        <p:spPr>
          <a:xfrm>
            <a:off x="17027827" y="8333169"/>
            <a:ext cx="803128" cy="958674"/>
          </a:xfrm>
          <a:prstGeom prst="rect">
            <a:avLst/>
          </a:prstGeom>
        </p:spPr>
      </p:pic>
      <p:pic>
        <p:nvPicPr>
          <p:cNvPr id="10" name="Picture 10"/>
          <p:cNvPicPr>
            <a:picLocks noChangeAspect="1"/>
          </p:cNvPicPr>
          <p:nvPr/>
        </p:nvPicPr>
        <p:blipFill>
          <a:blip r:embed="rId8"/>
          <a:srcRect/>
          <a:stretch>
            <a:fillRect/>
          </a:stretch>
        </p:blipFill>
        <p:spPr>
          <a:xfrm>
            <a:off x="15823684" y="8354738"/>
            <a:ext cx="1024480" cy="1024480"/>
          </a:xfrm>
          <a:prstGeom prst="rect">
            <a:avLst/>
          </a:prstGeom>
        </p:spPr>
      </p:pic>
      <p:sp>
        <p:nvSpPr>
          <p:cNvPr id="37" name="Content Placeholder 36">
            <a:extLst>
              <a:ext uri="{FF2B5EF4-FFF2-40B4-BE49-F238E27FC236}">
                <a16:creationId xmlns:a16="http://schemas.microsoft.com/office/drawing/2014/main" id="{8B974BFE-E53A-458C-BFEE-1A0DDDBED34A}"/>
              </a:ext>
            </a:extLst>
          </p:cNvPr>
          <p:cNvSpPr>
            <a:spLocks noGrp="1"/>
          </p:cNvSpPr>
          <p:nvPr>
            <p:ph idx="1"/>
          </p:nvPr>
        </p:nvSpPr>
        <p:spPr>
          <a:xfrm>
            <a:off x="401491" y="2472017"/>
            <a:ext cx="8111543" cy="1413870"/>
          </a:xfrm>
        </p:spPr>
        <p:txBody>
          <a:bodyPr>
            <a:noAutofit/>
          </a:bodyPr>
          <a:lstStyle/>
          <a:p>
            <a:pPr marL="0" indent="0" algn="just">
              <a:spcBef>
                <a:spcPts val="600"/>
              </a:spcBef>
              <a:buNone/>
            </a:pPr>
            <a:r>
              <a:rPr lang="en-US" sz="4000" dirty="0">
                <a:solidFill>
                  <a:schemeClr val="bg1"/>
                </a:solidFill>
              </a:rPr>
              <a:t>Training Materials </a:t>
            </a:r>
          </a:p>
          <a:p>
            <a:pPr marL="0" indent="0" algn="just">
              <a:spcBef>
                <a:spcPts val="600"/>
              </a:spcBef>
              <a:buNone/>
            </a:pPr>
            <a:r>
              <a:rPr lang="en-US" sz="4000" dirty="0">
                <a:solidFill>
                  <a:schemeClr val="bg1"/>
                </a:solidFill>
              </a:rPr>
              <a:t>for VET Teachers/Trainers</a:t>
            </a:r>
            <a:endParaRPr lang="el-GR" sz="4000" dirty="0">
              <a:solidFill>
                <a:schemeClr val="bg1"/>
              </a:solidFill>
            </a:endParaRPr>
          </a:p>
        </p:txBody>
      </p:sp>
      <p:pic>
        <p:nvPicPr>
          <p:cNvPr id="21" name="Picture 4">
            <a:extLst>
              <a:ext uri="{FF2B5EF4-FFF2-40B4-BE49-F238E27FC236}">
                <a16:creationId xmlns:a16="http://schemas.microsoft.com/office/drawing/2014/main" id="{1D33DA70-1AD8-4C0D-8D36-C12E9BB77C0D}"/>
              </a:ext>
            </a:extLst>
          </p:cNvPr>
          <p:cNvPicPr>
            <a:picLocks noChangeAspect="1"/>
          </p:cNvPicPr>
          <p:nvPr/>
        </p:nvPicPr>
        <p:blipFill>
          <a:blip r:embed="rId9"/>
          <a:srcRect l="10867" r="8836" b="29221"/>
          <a:stretch>
            <a:fillRect/>
          </a:stretch>
        </p:blipFill>
        <p:spPr>
          <a:xfrm>
            <a:off x="8949768" y="8528580"/>
            <a:ext cx="1845502" cy="813373"/>
          </a:xfrm>
          <a:prstGeom prst="rect">
            <a:avLst/>
          </a:prstGeom>
        </p:spPr>
      </p:pic>
      <p:pic>
        <p:nvPicPr>
          <p:cNvPr id="23" name="Picture 6">
            <a:extLst>
              <a:ext uri="{FF2B5EF4-FFF2-40B4-BE49-F238E27FC236}">
                <a16:creationId xmlns:a16="http://schemas.microsoft.com/office/drawing/2014/main" id="{7730113A-D248-4D27-B635-FC0848E0E6AC}"/>
              </a:ext>
            </a:extLst>
          </p:cNvPr>
          <p:cNvPicPr>
            <a:picLocks noChangeAspect="1"/>
          </p:cNvPicPr>
          <p:nvPr/>
        </p:nvPicPr>
        <p:blipFill>
          <a:blip r:embed="rId10"/>
          <a:srcRect/>
          <a:stretch>
            <a:fillRect/>
          </a:stretch>
        </p:blipFill>
        <p:spPr>
          <a:xfrm>
            <a:off x="6588896" y="8882311"/>
            <a:ext cx="2306746" cy="398353"/>
          </a:xfrm>
          <a:prstGeom prst="rect">
            <a:avLst/>
          </a:prstGeom>
        </p:spPr>
      </p:pic>
      <p:pic>
        <p:nvPicPr>
          <p:cNvPr id="24" name="Picture 7">
            <a:extLst>
              <a:ext uri="{FF2B5EF4-FFF2-40B4-BE49-F238E27FC236}">
                <a16:creationId xmlns:a16="http://schemas.microsoft.com/office/drawing/2014/main" id="{EC5C79B5-C72C-49BC-B0B4-1D3E03E96F08}"/>
              </a:ext>
            </a:extLst>
          </p:cNvPr>
          <p:cNvPicPr>
            <a:picLocks noChangeAspect="1"/>
          </p:cNvPicPr>
          <p:nvPr/>
        </p:nvPicPr>
        <p:blipFill>
          <a:blip r:embed="rId11"/>
          <a:srcRect/>
          <a:stretch>
            <a:fillRect/>
          </a:stretch>
        </p:blipFill>
        <p:spPr>
          <a:xfrm>
            <a:off x="4234890" y="8659063"/>
            <a:ext cx="2177749" cy="509048"/>
          </a:xfrm>
          <a:prstGeom prst="rect">
            <a:avLst/>
          </a:prstGeom>
        </p:spPr>
      </p:pic>
      <p:pic>
        <p:nvPicPr>
          <p:cNvPr id="25" name="Picture 8">
            <a:extLst>
              <a:ext uri="{FF2B5EF4-FFF2-40B4-BE49-F238E27FC236}">
                <a16:creationId xmlns:a16="http://schemas.microsoft.com/office/drawing/2014/main" id="{BB7AD4E4-2083-40E8-8216-E35265D5BE89}"/>
              </a:ext>
            </a:extLst>
          </p:cNvPr>
          <p:cNvPicPr>
            <a:picLocks noChangeAspect="1"/>
          </p:cNvPicPr>
          <p:nvPr/>
        </p:nvPicPr>
        <p:blipFill>
          <a:blip r:embed="rId12"/>
          <a:srcRect/>
          <a:stretch>
            <a:fillRect/>
          </a:stretch>
        </p:blipFill>
        <p:spPr>
          <a:xfrm>
            <a:off x="10849397" y="8836227"/>
            <a:ext cx="3919721" cy="542991"/>
          </a:xfrm>
          <a:prstGeom prst="rect">
            <a:avLst/>
          </a:prstGeom>
        </p:spPr>
      </p:pic>
      <p:pic>
        <p:nvPicPr>
          <p:cNvPr id="31" name="Picture 12">
            <a:extLst>
              <a:ext uri="{FF2B5EF4-FFF2-40B4-BE49-F238E27FC236}">
                <a16:creationId xmlns:a16="http://schemas.microsoft.com/office/drawing/2014/main" id="{D33E308F-73A3-44D6-BAC0-8452766B28C5}"/>
              </a:ext>
            </a:extLst>
          </p:cNvPr>
          <p:cNvPicPr>
            <a:picLocks noChangeAspect="1"/>
          </p:cNvPicPr>
          <p:nvPr/>
        </p:nvPicPr>
        <p:blipFill>
          <a:blip r:embed="rId13"/>
          <a:srcRect r="6358" b="19592"/>
          <a:stretch>
            <a:fillRect/>
          </a:stretch>
        </p:blipFill>
        <p:spPr>
          <a:xfrm>
            <a:off x="2873464" y="8258270"/>
            <a:ext cx="1236405" cy="1057418"/>
          </a:xfrm>
          <a:prstGeom prst="rect">
            <a:avLst/>
          </a:prstGeom>
        </p:spPr>
      </p:pic>
      <p:sp>
        <p:nvSpPr>
          <p:cNvPr id="36" name="Title 35">
            <a:extLst>
              <a:ext uri="{FF2B5EF4-FFF2-40B4-BE49-F238E27FC236}">
                <a16:creationId xmlns:a16="http://schemas.microsoft.com/office/drawing/2014/main" id="{F13B42AF-0F28-4F50-8930-51129243CAFD}"/>
              </a:ext>
            </a:extLst>
          </p:cNvPr>
          <p:cNvSpPr>
            <a:spLocks noGrp="1"/>
          </p:cNvSpPr>
          <p:nvPr>
            <p:ph type="title"/>
          </p:nvPr>
        </p:nvSpPr>
        <p:spPr>
          <a:xfrm>
            <a:off x="429267" y="6396676"/>
            <a:ext cx="17429465" cy="1917142"/>
          </a:xfrm>
        </p:spPr>
        <p:txBody>
          <a:bodyPr>
            <a:noAutofit/>
          </a:bodyPr>
          <a:lstStyle/>
          <a:p>
            <a:pPr algn="l"/>
            <a:r>
              <a:rPr lang="en-US" sz="3800" b="1" dirty="0">
                <a:solidFill>
                  <a:srgbClr val="318EBD"/>
                </a:solidFill>
              </a:rPr>
              <a:t>Module 3: Suggesting and implementing strategies for a protective VET environment           </a:t>
            </a:r>
            <a:br>
              <a:rPr lang="en-US" sz="3800" b="1" dirty="0">
                <a:solidFill>
                  <a:srgbClr val="318EBD"/>
                </a:solidFill>
              </a:rPr>
            </a:br>
            <a:r>
              <a:rPr lang="en-US" sz="3800" b="1" dirty="0">
                <a:solidFill>
                  <a:srgbClr val="318EBD"/>
                </a:solidFill>
              </a:rPr>
              <a:t>Lesson 3.1: How to deal with objections</a:t>
            </a:r>
            <a:br>
              <a:rPr lang="en-US" sz="3800" b="1" dirty="0">
                <a:solidFill>
                  <a:srgbClr val="318EBD"/>
                </a:solidFill>
              </a:rPr>
            </a:br>
            <a:r>
              <a:rPr lang="en-US" sz="3800" b="1" dirty="0">
                <a:solidFill>
                  <a:srgbClr val="318EBD"/>
                </a:solidFill>
              </a:rPr>
              <a:t>Unit 3.1.4: How to do conflict management, VET Teacher training related to objections </a:t>
            </a:r>
            <a:br>
              <a:rPr lang="en-US" sz="4000" b="1" dirty="0">
                <a:solidFill>
                  <a:srgbClr val="318EBD"/>
                </a:solidFill>
              </a:rPr>
            </a:br>
            <a:endParaRPr lang="el-GR" sz="4000" dirty="0">
              <a:solidFill>
                <a:srgbClr val="318EBD"/>
              </a:solidFill>
            </a:endParaRPr>
          </a:p>
        </p:txBody>
      </p:sp>
      <p:pic>
        <p:nvPicPr>
          <p:cNvPr id="17" name="Εικόνα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6707" y="649927"/>
            <a:ext cx="3711420" cy="1597973"/>
          </a:xfrm>
          <a:prstGeom prst="rect">
            <a:avLst/>
          </a:prstGeom>
        </p:spPr>
      </p:pic>
      <p:pic>
        <p:nvPicPr>
          <p:cNvPr id="34" name="Εικόνα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0800000" flipH="1">
            <a:off x="16109321" y="5005569"/>
            <a:ext cx="918506" cy="14067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828800" y="342900"/>
            <a:ext cx="15316200" cy="1143000"/>
          </a:xfrm>
        </p:spPr>
        <p:txBody>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Reflections on your own fears</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699"/>
            <a:ext cx="14401800" cy="7064361"/>
          </a:xfrm>
        </p:spPr>
        <p:txBody>
          <a:bodyPr>
            <a:normAutofit/>
          </a:bodyPr>
          <a:lstStyle/>
          <a:p>
            <a:pPr marL="0" indent="0" algn="just">
              <a:buNone/>
            </a:pPr>
            <a:r>
              <a:rPr lang="en-GB" dirty="0"/>
              <a:t>Click on the fears you possibly have and read our feedback. The feedback may help you to take a step back and reflect: </a:t>
            </a:r>
          </a:p>
          <a:p>
            <a:pPr marL="0" indent="0" algn="just">
              <a:buNone/>
            </a:pPr>
            <a:endParaRPr lang="en-US" dirty="0"/>
          </a:p>
          <a:p>
            <a:pPr marL="0" indent="0">
              <a:buNone/>
            </a:pPr>
            <a:r>
              <a:rPr lang="en-GB" b="1" dirty="0"/>
              <a:t>1. They will criticise me for having wrong values</a:t>
            </a:r>
            <a:endParaRPr lang="el-GR" dirty="0"/>
          </a:p>
          <a:p>
            <a:pPr algn="just"/>
            <a:endParaRPr lang="en-US" sz="2800" dirty="0"/>
          </a:p>
          <a:p>
            <a:pPr marL="0" indent="0" algn="r">
              <a:buNone/>
            </a:pPr>
            <a:r>
              <a:rPr lang="en-GB" b="1" dirty="0"/>
              <a:t>2. They will think I am unprofessional</a:t>
            </a:r>
          </a:p>
          <a:p>
            <a:pPr marL="0" indent="0">
              <a:buNone/>
            </a:pPr>
            <a:endParaRPr lang="en-US" dirty="0"/>
          </a:p>
          <a:p>
            <a:pPr marL="0" indent="0">
              <a:buNone/>
            </a:pPr>
            <a:endParaRPr lang="en-US" dirty="0"/>
          </a:p>
          <a:p>
            <a:pPr marL="514350" indent="-514350">
              <a:buFont typeface="+mj-lt"/>
              <a:buAutoNum type="arabicPeriod" startAt="3"/>
            </a:pPr>
            <a:r>
              <a:rPr lang="en-GB" b="1" dirty="0"/>
              <a:t>They will start to distance themselves from me</a:t>
            </a:r>
          </a:p>
          <a:p>
            <a:pPr marL="514350" indent="-514350">
              <a:buFont typeface="+mj-lt"/>
              <a:buAutoNum type="arabicPeriod" startAt="3"/>
            </a:pPr>
            <a:endParaRPr lang="en-GB" b="1" dirty="0"/>
          </a:p>
          <a:p>
            <a:pPr marL="514350" indent="-514350" algn="r">
              <a:buFont typeface="+mj-lt"/>
              <a:buAutoNum type="arabicPeriod" startAt="3"/>
            </a:pPr>
            <a:endParaRPr lang="en-GB" b="1" dirty="0"/>
          </a:p>
          <a:p>
            <a:pPr marL="514350" indent="-514350" algn="r">
              <a:buFont typeface="+mj-lt"/>
              <a:buAutoNum type="arabicPeriod" startAt="3"/>
            </a:pPr>
            <a:r>
              <a:rPr lang="en-GB" b="1" dirty="0"/>
              <a:t>I will lose my job</a:t>
            </a:r>
            <a:endParaRPr lang="el-GR" dirty="0"/>
          </a:p>
          <a:p>
            <a:pPr algn="just"/>
            <a:endParaRPr lang="en-US" dirty="0"/>
          </a:p>
          <a:p>
            <a:endParaRPr lang="el-GR" dirty="0"/>
          </a:p>
        </p:txBody>
      </p:sp>
      <p:pic>
        <p:nvPicPr>
          <p:cNvPr id="3" name="Picture 2">
            <a:extLst>
              <a:ext uri="{FF2B5EF4-FFF2-40B4-BE49-F238E27FC236}">
                <a16:creationId xmlns:a16="http://schemas.microsoft.com/office/drawing/2014/main" id="{9A5D4838-4639-497D-B7E1-BE07EDD0FD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00200" y="7558966"/>
            <a:ext cx="1981200" cy="1507223"/>
          </a:xfrm>
          <a:prstGeom prst="rect">
            <a:avLst/>
          </a:prstGeom>
        </p:spPr>
      </p:pic>
      <p:sp>
        <p:nvSpPr>
          <p:cNvPr id="7" name="TextBox 6">
            <a:extLst>
              <a:ext uri="{FF2B5EF4-FFF2-40B4-BE49-F238E27FC236}">
                <a16:creationId xmlns:a16="http://schemas.microsoft.com/office/drawing/2014/main" id="{F9B62E2D-5EC0-4EF6-A234-947E82F9F051}"/>
              </a:ext>
            </a:extLst>
          </p:cNvPr>
          <p:cNvSpPr txBox="1"/>
          <p:nvPr/>
        </p:nvSpPr>
        <p:spPr>
          <a:xfrm>
            <a:off x="1574800" y="9159859"/>
            <a:ext cx="2438400" cy="381000"/>
          </a:xfrm>
          <a:prstGeom prst="rect">
            <a:avLst/>
          </a:prstGeom>
          <a:noFill/>
        </p:spPr>
        <p:txBody>
          <a:bodyPr wrap="square" rtlCol="0">
            <a:spAutoFit/>
          </a:bodyPr>
          <a:lstStyle/>
          <a:p>
            <a:r>
              <a:rPr lang="el-GR" sz="900" dirty="0">
                <a:hlinkClick r:id="rId4" tooltip="https://calaborlawnews.com/legal-news/former-employees-sue-california-radio-station-20847.php"/>
              </a:rPr>
              <a:t>This Photo</a:t>
            </a:r>
            <a:r>
              <a:rPr lang="el-GR" sz="900" dirty="0"/>
              <a:t> by Unknown Author is licensed under </a:t>
            </a:r>
            <a:r>
              <a:rPr lang="el-GR" sz="900" dirty="0">
                <a:hlinkClick r:id="rId5" tooltip="https://creativecommons.org/licenses/by-nd/3.0/"/>
              </a:rPr>
              <a:t>CC BY-ND</a:t>
            </a:r>
            <a:endParaRPr lang="el-GR" sz="900" dirty="0"/>
          </a:p>
        </p:txBody>
      </p:sp>
      <p:pic>
        <p:nvPicPr>
          <p:cNvPr id="9" name="Picture 8">
            <a:extLst>
              <a:ext uri="{FF2B5EF4-FFF2-40B4-BE49-F238E27FC236}">
                <a16:creationId xmlns:a16="http://schemas.microsoft.com/office/drawing/2014/main" id="{5623A702-BC11-435F-B9FC-0F0B5902BB7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981944" y="5653585"/>
            <a:ext cx="2881961" cy="1471115"/>
          </a:xfrm>
          <a:prstGeom prst="rect">
            <a:avLst/>
          </a:prstGeom>
        </p:spPr>
      </p:pic>
      <p:sp>
        <p:nvSpPr>
          <p:cNvPr id="10" name="TextBox 9">
            <a:extLst>
              <a:ext uri="{FF2B5EF4-FFF2-40B4-BE49-F238E27FC236}">
                <a16:creationId xmlns:a16="http://schemas.microsoft.com/office/drawing/2014/main" id="{74D8CC76-31BC-4180-9BE1-4AE0BB25BEA9}"/>
              </a:ext>
            </a:extLst>
          </p:cNvPr>
          <p:cNvSpPr txBox="1"/>
          <p:nvPr/>
        </p:nvSpPr>
        <p:spPr>
          <a:xfrm>
            <a:off x="10890963" y="7429499"/>
            <a:ext cx="3514601" cy="230832"/>
          </a:xfrm>
          <a:prstGeom prst="rect">
            <a:avLst/>
          </a:prstGeom>
          <a:noFill/>
        </p:spPr>
        <p:txBody>
          <a:bodyPr wrap="square" rtlCol="0">
            <a:spAutoFit/>
          </a:bodyPr>
          <a:lstStyle/>
          <a:p>
            <a:r>
              <a:rPr lang="el-GR" sz="900" dirty="0">
                <a:hlinkClick r:id="rId7" tooltip="http://scorsagra.deviantart.com/art/Just-Alone-43193024"/>
              </a:rPr>
              <a:t>This Photo</a:t>
            </a:r>
            <a:r>
              <a:rPr lang="el-GR" sz="900" dirty="0"/>
              <a:t> by Unknown Author is licensed under </a:t>
            </a:r>
            <a:r>
              <a:rPr lang="el-GR" sz="900" dirty="0">
                <a:hlinkClick r:id="rId8" tooltip="https://creativecommons.org/licenses/by/3.0/"/>
              </a:rPr>
              <a:t>CC BY</a:t>
            </a:r>
            <a:endParaRPr lang="el-GR" sz="900" dirty="0"/>
          </a:p>
        </p:txBody>
      </p:sp>
      <p:pic>
        <p:nvPicPr>
          <p:cNvPr id="12" name="Picture 11">
            <a:extLst>
              <a:ext uri="{FF2B5EF4-FFF2-40B4-BE49-F238E27FC236}">
                <a16:creationId xmlns:a16="http://schemas.microsoft.com/office/drawing/2014/main" id="{BBCABED4-93C3-42E8-84D2-2051A48449A9}"/>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820333" y="4265586"/>
            <a:ext cx="2590800" cy="1755828"/>
          </a:xfrm>
          <a:prstGeom prst="rect">
            <a:avLst/>
          </a:prstGeom>
        </p:spPr>
      </p:pic>
      <p:sp>
        <p:nvSpPr>
          <p:cNvPr id="13" name="TextBox 12">
            <a:extLst>
              <a:ext uri="{FF2B5EF4-FFF2-40B4-BE49-F238E27FC236}">
                <a16:creationId xmlns:a16="http://schemas.microsoft.com/office/drawing/2014/main" id="{4B4DD68F-7883-4964-8780-CE7C7B68419F}"/>
              </a:ext>
            </a:extLst>
          </p:cNvPr>
          <p:cNvSpPr txBox="1"/>
          <p:nvPr/>
        </p:nvSpPr>
        <p:spPr>
          <a:xfrm>
            <a:off x="1828800" y="6021414"/>
            <a:ext cx="2590800" cy="369003"/>
          </a:xfrm>
          <a:prstGeom prst="rect">
            <a:avLst/>
          </a:prstGeom>
          <a:noFill/>
        </p:spPr>
        <p:txBody>
          <a:bodyPr wrap="square" rtlCol="0">
            <a:spAutoFit/>
          </a:bodyPr>
          <a:lstStyle/>
          <a:p>
            <a:r>
              <a:rPr lang="el-GR" sz="900" dirty="0">
                <a:hlinkClick r:id="rId10" tooltip="http://xxpseudoxx.deviantart.com/art/Suited-annnnnd-Booted-2-592181103"/>
              </a:rPr>
              <a:t>This Photo</a:t>
            </a:r>
            <a:r>
              <a:rPr lang="el-GR" sz="900" dirty="0"/>
              <a:t> by Unknown Author is licensed under </a:t>
            </a:r>
            <a:r>
              <a:rPr lang="el-GR" sz="900" dirty="0">
                <a:hlinkClick r:id="rId8" tooltip="https://creativecommons.org/licenses/by/3.0/"/>
              </a:rPr>
              <a:t>CC BY</a:t>
            </a:r>
            <a:endParaRPr lang="el-GR" sz="900" dirty="0"/>
          </a:p>
        </p:txBody>
      </p:sp>
      <p:pic>
        <p:nvPicPr>
          <p:cNvPr id="15" name="Picture 14">
            <a:extLst>
              <a:ext uri="{FF2B5EF4-FFF2-40B4-BE49-F238E27FC236}">
                <a16:creationId xmlns:a16="http://schemas.microsoft.com/office/drawing/2014/main" id="{2EEC3663-03F2-445C-AE12-E7DA35F5736C}"/>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0981945" y="2621122"/>
            <a:ext cx="2692220" cy="1543539"/>
          </a:xfrm>
          <a:prstGeom prst="rect">
            <a:avLst/>
          </a:prstGeom>
        </p:spPr>
      </p:pic>
      <p:sp>
        <p:nvSpPr>
          <p:cNvPr id="16" name="TextBox 15">
            <a:extLst>
              <a:ext uri="{FF2B5EF4-FFF2-40B4-BE49-F238E27FC236}">
                <a16:creationId xmlns:a16="http://schemas.microsoft.com/office/drawing/2014/main" id="{E460534A-4503-490E-AC93-1DE3BDFEDFB6}"/>
              </a:ext>
            </a:extLst>
          </p:cNvPr>
          <p:cNvSpPr txBox="1"/>
          <p:nvPr/>
        </p:nvSpPr>
        <p:spPr>
          <a:xfrm>
            <a:off x="10981943" y="4264083"/>
            <a:ext cx="2692219" cy="369332"/>
          </a:xfrm>
          <a:prstGeom prst="rect">
            <a:avLst/>
          </a:prstGeom>
          <a:noFill/>
        </p:spPr>
        <p:txBody>
          <a:bodyPr wrap="square" rtlCol="0">
            <a:spAutoFit/>
          </a:bodyPr>
          <a:lstStyle/>
          <a:p>
            <a:r>
              <a:rPr lang="el-GR" sz="900" dirty="0">
                <a:hlinkClick r:id="rId12" tooltip="https://www.enago.com/academy/importance-of-research-ethics/"/>
              </a:rPr>
              <a:t>This Photo</a:t>
            </a:r>
            <a:r>
              <a:rPr lang="el-GR" sz="900" dirty="0"/>
              <a:t> by Unknown Author is licensed under </a:t>
            </a:r>
            <a:r>
              <a:rPr lang="el-GR" sz="900" dirty="0">
                <a:hlinkClick r:id="rId13" tooltip="https://creativecommons.org/licenses/by-nc-sa/3.0/"/>
              </a:rPr>
              <a:t>CC BY-SA-NC</a:t>
            </a:r>
            <a:endParaRPr lang="el-GR" sz="900" dirty="0"/>
          </a:p>
        </p:txBody>
      </p:sp>
    </p:spTree>
    <p:extLst>
      <p:ext uri="{BB962C8B-B14F-4D97-AF65-F5344CB8AC3E}">
        <p14:creationId xmlns:p14="http://schemas.microsoft.com/office/powerpoint/2010/main" val="407916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828800" y="342900"/>
            <a:ext cx="15316200" cy="1143000"/>
          </a:xfrm>
        </p:spPr>
        <p:txBody>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Essential remarks</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316200" cy="6705600"/>
          </a:xfrm>
        </p:spPr>
        <p:txBody>
          <a:bodyPr>
            <a:normAutofit/>
          </a:bodyPr>
          <a:lstStyle/>
          <a:p>
            <a:pPr marL="0" indent="0" algn="just">
              <a:buNone/>
            </a:pPr>
            <a:endParaRPr lang="en-US" dirty="0"/>
          </a:p>
          <a:p>
            <a:pPr algn="just"/>
            <a:r>
              <a:rPr lang="en-GB" dirty="0"/>
              <a:t>All the “fears” in the previous exercise are thoughts. It is helpful to look beyond the cognitive aspect of the thought and to focus on the underlying emotion. </a:t>
            </a:r>
          </a:p>
          <a:p>
            <a:pPr lvl="1" algn="just"/>
            <a:r>
              <a:rPr lang="en-GB" dirty="0"/>
              <a:t>Do you feel insecure? </a:t>
            </a:r>
          </a:p>
          <a:p>
            <a:pPr lvl="1" algn="just"/>
            <a:r>
              <a:rPr lang="en-GB" dirty="0"/>
              <a:t>Anxious? </a:t>
            </a:r>
          </a:p>
          <a:p>
            <a:pPr lvl="1" algn="just"/>
            <a:r>
              <a:rPr lang="en-GB" dirty="0"/>
              <a:t>Angry? </a:t>
            </a:r>
          </a:p>
          <a:p>
            <a:pPr lvl="1" algn="just"/>
            <a:r>
              <a:rPr lang="en-GB" dirty="0"/>
              <a:t>Doubtful? </a:t>
            </a:r>
          </a:p>
          <a:p>
            <a:pPr lvl="1" algn="just"/>
            <a:r>
              <a:rPr lang="en-GB" dirty="0"/>
              <a:t>Scared? </a:t>
            </a:r>
          </a:p>
          <a:p>
            <a:pPr lvl="1" algn="just"/>
            <a:r>
              <a:rPr lang="en-GB" dirty="0"/>
              <a:t>Paralyzed? </a:t>
            </a:r>
          </a:p>
          <a:p>
            <a:pPr marL="457200" lvl="1" indent="0" algn="ctr">
              <a:buNone/>
            </a:pPr>
            <a:r>
              <a:rPr lang="en-GB" dirty="0"/>
              <a:t>	(There are numerous other feelings that you may feel) </a:t>
            </a:r>
          </a:p>
          <a:p>
            <a:pPr marL="457200" lvl="1" indent="0" algn="just">
              <a:buNone/>
            </a:pPr>
            <a:r>
              <a:rPr lang="en-GB" dirty="0"/>
              <a:t>- Does this feeling relate to earlier experiences that you had? Connect with your feelings and where they come from. </a:t>
            </a:r>
            <a:endParaRPr lang="el-GR" dirty="0"/>
          </a:p>
          <a:p>
            <a:endParaRPr lang="el-GR" dirty="0"/>
          </a:p>
          <a:p>
            <a:pPr algn="just"/>
            <a:endParaRPr lang="en-US" dirty="0"/>
          </a:p>
          <a:p>
            <a:endParaRPr lang="el-GR" dirty="0"/>
          </a:p>
        </p:txBody>
      </p:sp>
    </p:spTree>
    <p:extLst>
      <p:ext uri="{BB962C8B-B14F-4D97-AF65-F5344CB8AC3E}">
        <p14:creationId xmlns:p14="http://schemas.microsoft.com/office/powerpoint/2010/main" val="390340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828800" y="342900"/>
            <a:ext cx="15316200" cy="1143000"/>
          </a:xfrm>
        </p:spPr>
        <p:txBody>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Essential remarks</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316200" cy="6705600"/>
          </a:xfrm>
        </p:spPr>
        <p:txBody>
          <a:bodyPr>
            <a:normAutofit lnSpcReduction="10000"/>
          </a:bodyPr>
          <a:lstStyle/>
          <a:p>
            <a:pPr marL="0" indent="0" algn="just">
              <a:buNone/>
            </a:pPr>
            <a:endParaRPr lang="en-US" dirty="0"/>
          </a:p>
          <a:p>
            <a:pPr algn="just"/>
            <a:r>
              <a:rPr lang="en-US" dirty="0"/>
              <a:t>Realize that your feelings are separate from others’ feelings. Other people may have other feelings but these are their feelings. Their feelings do not cause your feelings. Your feelings come from yourself and your own interpretations and judgments. Experience your feelings and accept that they are there, but do not act out of fear. Once you feel space to turn your gaze outward, look at your conversation partner, or to the situation, and wonder what is “alive” in others. This curiosity will help you take the next step forward. </a:t>
            </a:r>
          </a:p>
          <a:p>
            <a:pPr algn="just"/>
            <a:endParaRPr lang="en-US" dirty="0"/>
          </a:p>
          <a:p>
            <a:pPr algn="just"/>
            <a:r>
              <a:rPr lang="en-US" dirty="0"/>
              <a:t>In the next parts of this unit, we will go into preventive ways to prepare for, and to avoid risks. We will first go into how to raise the competence of colleagues through training, and then on how to develop a supportive vision and a Curriculum that supports such a vision.</a:t>
            </a:r>
          </a:p>
          <a:p>
            <a:pPr algn="just"/>
            <a:endParaRPr lang="en-US" dirty="0"/>
          </a:p>
          <a:p>
            <a:pPr marL="0" indent="0">
              <a:buNone/>
            </a:pPr>
            <a:endParaRPr lang="el-GR" dirty="0"/>
          </a:p>
          <a:p>
            <a:pPr algn="just"/>
            <a:endParaRPr lang="en-US" dirty="0"/>
          </a:p>
          <a:p>
            <a:endParaRPr lang="el-GR" dirty="0"/>
          </a:p>
        </p:txBody>
      </p:sp>
    </p:spTree>
    <p:extLst>
      <p:ext uri="{BB962C8B-B14F-4D97-AF65-F5344CB8AC3E}">
        <p14:creationId xmlns:p14="http://schemas.microsoft.com/office/powerpoint/2010/main" val="196404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Developing a vision and a spiral curriculum</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544800" cy="6934200"/>
          </a:xfrm>
        </p:spPr>
        <p:txBody>
          <a:bodyPr>
            <a:normAutofit/>
          </a:bodyPr>
          <a:lstStyle/>
          <a:p>
            <a:pPr marL="0" indent="0" algn="just">
              <a:buNone/>
            </a:pPr>
            <a:r>
              <a:rPr lang="en-US" sz="3000" dirty="0"/>
              <a:t>A clear vision and its logic translation into a matching curriculum will help us remain steadfast in times of crisis. </a:t>
            </a:r>
          </a:p>
          <a:p>
            <a:pPr marL="0" indent="0" algn="just">
              <a:buNone/>
            </a:pPr>
            <a:endParaRPr lang="en-US" sz="3000" dirty="0"/>
          </a:p>
          <a:p>
            <a:pPr marL="0" indent="0" algn="just">
              <a:buNone/>
            </a:pPr>
            <a:r>
              <a:rPr lang="en-US" sz="3000" dirty="0"/>
              <a:t>But how a VET institute can formulate a vision and translate it into a matching curriculum? We will explore this from the perspective of individual VET teachers who can speak to their team leaders or higher level managers and advocate for adequate implementation of education about sexual and gender diversity and a safe and inclusive environment for LGBTIQ+ VET students. </a:t>
            </a:r>
          </a:p>
          <a:p>
            <a:pPr marL="0" indent="0" algn="just">
              <a:buNone/>
            </a:pPr>
            <a:endParaRPr lang="en-US"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n-GB" u="sng" dirty="0">
              <a:hlinkClick r:id="rId4"/>
            </a:endParaRPr>
          </a:p>
          <a:p>
            <a:endParaRPr lang="en-GB" u="sng" dirty="0">
              <a:hlinkClick r:id="rId4"/>
            </a:endParaRPr>
          </a:p>
        </p:txBody>
      </p:sp>
      <p:pic>
        <p:nvPicPr>
          <p:cNvPr id="4" name="image5.png" descr="Afbeelding met tekst&#10;&#10;Automatisch gegenereerde beschrijving">
            <a:extLst>
              <a:ext uri="{FF2B5EF4-FFF2-40B4-BE49-F238E27FC236}">
                <a16:creationId xmlns:a16="http://schemas.microsoft.com/office/drawing/2014/main" id="{4C8166B2-1005-430B-8A64-F48C46E87B63}"/>
              </a:ext>
            </a:extLst>
          </p:cNvPr>
          <p:cNvPicPr/>
          <p:nvPr/>
        </p:nvPicPr>
        <p:blipFill>
          <a:blip r:embed="rId5"/>
          <a:srcRect/>
          <a:stretch>
            <a:fillRect/>
          </a:stretch>
        </p:blipFill>
        <p:spPr>
          <a:xfrm>
            <a:off x="10308590" y="5257800"/>
            <a:ext cx="6836410" cy="3809048"/>
          </a:xfrm>
          <a:prstGeom prst="rect">
            <a:avLst/>
          </a:prstGeom>
          <a:ln/>
        </p:spPr>
      </p:pic>
      <p:sp>
        <p:nvSpPr>
          <p:cNvPr id="2" name="Rectangle 1">
            <a:extLst>
              <a:ext uri="{FF2B5EF4-FFF2-40B4-BE49-F238E27FC236}">
                <a16:creationId xmlns:a16="http://schemas.microsoft.com/office/drawing/2014/main" id="{84AC93A0-A047-4775-8446-CEB1BE35025D}"/>
              </a:ext>
            </a:extLst>
          </p:cNvPr>
          <p:cNvSpPr/>
          <p:nvPr/>
        </p:nvSpPr>
        <p:spPr>
          <a:xfrm>
            <a:off x="12192000" y="9066848"/>
            <a:ext cx="3977820" cy="369332"/>
          </a:xfrm>
          <a:prstGeom prst="rect">
            <a:avLst/>
          </a:prstGeom>
        </p:spPr>
        <p:txBody>
          <a:bodyPr wrap="none">
            <a:spAutoFit/>
          </a:bodyPr>
          <a:lstStyle/>
          <a:p>
            <a:r>
              <a:rPr lang="en-GB" u="sng" dirty="0">
                <a:hlinkClick r:id="rId4"/>
              </a:rPr>
              <a:t>https://slideplayer.com/slide/2717131/</a:t>
            </a:r>
            <a:r>
              <a:rPr lang="en-GB" dirty="0"/>
              <a:t> </a:t>
            </a:r>
            <a:endParaRPr lang="el-GR" dirty="0"/>
          </a:p>
        </p:txBody>
      </p:sp>
    </p:spTree>
    <p:extLst>
      <p:ext uri="{BB962C8B-B14F-4D97-AF65-F5344CB8AC3E}">
        <p14:creationId xmlns:p14="http://schemas.microsoft.com/office/powerpoint/2010/main" val="212648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828800" y="342900"/>
            <a:ext cx="15316200" cy="1143000"/>
          </a:xfrm>
        </p:spPr>
        <p:txBody>
          <a:bodyPr>
            <a:normAutofit fontScale="90000"/>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The importance of a VET school vision </a:t>
            </a:r>
            <a:b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br>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on diversity</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544800" cy="6934200"/>
          </a:xfrm>
        </p:spPr>
        <p:txBody>
          <a:bodyPr>
            <a:normAutofit fontScale="92500" lnSpcReduction="20000"/>
          </a:bodyPr>
          <a:lstStyle/>
          <a:p>
            <a:pPr marL="0" indent="0" algn="just">
              <a:buNone/>
            </a:pPr>
            <a:endParaRPr lang="en-US" dirty="0"/>
          </a:p>
          <a:p>
            <a:pPr marL="0" indent="0" algn="just">
              <a:buNone/>
            </a:pPr>
            <a:r>
              <a:rPr lang="en-US" dirty="0"/>
              <a:t>Most VET teachers function quite autonomously. Some feel stimulated and supported by their VET institute policy, and others prefer to follow their own path within the given limits. It is especially when you teach topics that may be controversial, that the importance of a company vision becomes clear. </a:t>
            </a:r>
          </a:p>
          <a:p>
            <a:pPr marL="0" indent="0" algn="just">
              <a:buNone/>
            </a:pPr>
            <a:endParaRPr lang="en-US" dirty="0"/>
          </a:p>
          <a:p>
            <a:pPr marL="0" indent="0" algn="just">
              <a:buNone/>
            </a:pPr>
            <a:r>
              <a:rPr lang="en-US" dirty="0"/>
              <a:t>When the VET institute has the mission to train high-quality workers, and the vision is to prepare their trainees for how they can be flexible in the </a:t>
            </a:r>
            <a:r>
              <a:rPr lang="en-US" dirty="0" err="1"/>
              <a:t>labour</a:t>
            </a:r>
            <a:r>
              <a:rPr lang="en-US" dirty="0"/>
              <a:t> market and how they can effectively deal with diversity, a VET teacher can feel legitimated to give attention to all forms of diversity, including sexual and gender diversity. </a:t>
            </a:r>
          </a:p>
          <a:p>
            <a:pPr marL="0" indent="0" algn="just">
              <a:buNone/>
            </a:pPr>
            <a:endParaRPr lang="en-US" dirty="0"/>
          </a:p>
          <a:p>
            <a:pPr marL="0" indent="0" algn="just">
              <a:buNone/>
            </a:pPr>
            <a:r>
              <a:rPr lang="en-US" dirty="0"/>
              <a:t>Of course, such a vision should be translated into practice. If a parent comes to school and demands to speak with the team leader, it may be that the team leader is afraid of confronting the parent. When he or she does not defend the institutional vision, the VET teacher may lose legitimacy in teaching diversity. If a VET teacher wants to teach about sexual and gender diversity as part of the institutional vision, but there is no teaching material, or the current curriculum is heteronormative, then the vision of the institute is also not implemented adequately.</a:t>
            </a:r>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spTree>
    <p:extLst>
      <p:ext uri="{BB962C8B-B14F-4D97-AF65-F5344CB8AC3E}">
        <p14:creationId xmlns:p14="http://schemas.microsoft.com/office/powerpoint/2010/main" val="151448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fontScale="90000"/>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How to integrate sexual and gender diversity </a:t>
            </a:r>
            <a:b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br>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in the vision of an institute</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544800" cy="6934200"/>
          </a:xfrm>
        </p:spPr>
        <p:txBody>
          <a:bodyPr>
            <a:normAutofit/>
          </a:bodyPr>
          <a:lstStyle/>
          <a:p>
            <a:pPr marL="0" indent="0" algn="just">
              <a:buNone/>
            </a:pPr>
            <a:r>
              <a:rPr lang="en-US" sz="2400" dirty="0"/>
              <a:t>Of course, VET institutes have already had a mission statement and vision. If this does not include diversity, there are many ways to include it.</a:t>
            </a:r>
          </a:p>
          <a:p>
            <a:pPr marL="0" indent="0" algn="just">
              <a:buNone/>
            </a:pPr>
            <a:endParaRPr lang="en-US" sz="2400" dirty="0"/>
          </a:p>
          <a:p>
            <a:pPr marL="0" indent="0" algn="just">
              <a:buNone/>
            </a:pPr>
            <a:r>
              <a:rPr lang="en-US" sz="2400" dirty="0"/>
              <a:t>When the vision does give attention to diversity, but only to cultural diversity, then there is already a basis to extend to sexual and gender diversity, but it does require a shift in thinking about what diversity entails</a:t>
            </a:r>
            <a:r>
              <a:rPr lang="en-US" sz="2800" dirty="0"/>
              <a:t>. </a:t>
            </a:r>
          </a:p>
          <a:p>
            <a:pPr marL="0" indent="0" algn="just">
              <a:buNone/>
            </a:pPr>
            <a:endParaRPr lang="en-US" sz="2800" dirty="0"/>
          </a:p>
          <a:p>
            <a:pPr marL="0" indent="0" algn="just">
              <a:buNone/>
            </a:pPr>
            <a:r>
              <a:rPr lang="en-US" sz="2400" dirty="0"/>
              <a:t>Some schools or VET institutes also make reference to an intervention for inclusion. Traditionally, the concept of “inclusion” in education strictly refers to include disabled students. The idea that inclusion embraces a wider area of diversity is gradually taking root in the education system. In 2008, the International Conference on Education of UNESCO recommended that the definition of inclusion in education should be extended to all students who are vulnerable for exclusion. On the current webpage of UNESCO, “sex and gender orientation” are explicitly mentioned as grounds for inclusion. </a:t>
            </a:r>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pic>
        <p:nvPicPr>
          <p:cNvPr id="4" name="image7.png" descr="Afbeelding met tekst, persoon&#10;&#10;Automatisch gegenereerde beschrijving">
            <a:extLst>
              <a:ext uri="{FF2B5EF4-FFF2-40B4-BE49-F238E27FC236}">
                <a16:creationId xmlns:a16="http://schemas.microsoft.com/office/drawing/2014/main" id="{909092C9-AEFF-4E7D-929E-BC38B17D31C7}"/>
              </a:ext>
            </a:extLst>
          </p:cNvPr>
          <p:cNvPicPr/>
          <p:nvPr/>
        </p:nvPicPr>
        <p:blipFill>
          <a:blip r:embed="rId4"/>
          <a:srcRect/>
          <a:stretch>
            <a:fillRect/>
          </a:stretch>
        </p:blipFill>
        <p:spPr>
          <a:xfrm>
            <a:off x="5155881" y="6362700"/>
            <a:ext cx="7976235" cy="2948940"/>
          </a:xfrm>
          <a:prstGeom prst="rect">
            <a:avLst/>
          </a:prstGeom>
          <a:ln/>
        </p:spPr>
      </p:pic>
      <p:sp>
        <p:nvSpPr>
          <p:cNvPr id="2" name="Rectangle 1">
            <a:extLst>
              <a:ext uri="{FF2B5EF4-FFF2-40B4-BE49-F238E27FC236}">
                <a16:creationId xmlns:a16="http://schemas.microsoft.com/office/drawing/2014/main" id="{A6502603-C5CE-4857-BDC5-FE282EA9DBB9}"/>
              </a:ext>
            </a:extLst>
          </p:cNvPr>
          <p:cNvSpPr/>
          <p:nvPr/>
        </p:nvSpPr>
        <p:spPr>
          <a:xfrm>
            <a:off x="6994320" y="9311640"/>
            <a:ext cx="4756559" cy="369332"/>
          </a:xfrm>
          <a:prstGeom prst="rect">
            <a:avLst/>
          </a:prstGeom>
        </p:spPr>
        <p:txBody>
          <a:bodyPr wrap="none">
            <a:spAutoFit/>
          </a:bodyPr>
          <a:lstStyle/>
          <a:p>
            <a:r>
              <a:rPr lang="en-GB" u="sng" dirty="0">
                <a:solidFill>
                  <a:srgbClr val="0563C1"/>
                </a:solidFill>
                <a:latin typeface="Calibri" panose="020F0502020204030204" pitchFamily="34" charset="0"/>
                <a:ea typeface="Calibri" panose="020F0502020204030204" pitchFamily="34" charset="0"/>
                <a:hlinkClick r:id="rId5"/>
              </a:rPr>
              <a:t>https://www.unesco.org/en/education/inclusion</a:t>
            </a:r>
            <a:endParaRPr lang="el-GR" dirty="0"/>
          </a:p>
        </p:txBody>
      </p:sp>
    </p:spTree>
    <p:extLst>
      <p:ext uri="{BB962C8B-B14F-4D97-AF65-F5344CB8AC3E}">
        <p14:creationId xmlns:p14="http://schemas.microsoft.com/office/powerpoint/2010/main" val="176007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Ways to integrate SGD in the VET vision (1/2)</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544800" cy="6934200"/>
          </a:xfrm>
        </p:spPr>
        <p:txBody>
          <a:bodyPr>
            <a:normAutofit/>
          </a:bodyPr>
          <a:lstStyle/>
          <a:p>
            <a:pPr marL="0" indent="0" algn="just">
              <a:buNone/>
            </a:pPr>
            <a:r>
              <a:rPr lang="en-GB" dirty="0"/>
              <a:t>Here you see the real vision statements of the partnering VET institutes </a:t>
            </a:r>
            <a:endParaRPr lang="en-US" dirty="0"/>
          </a:p>
          <a:p>
            <a:pPr marL="0" indent="0" algn="just">
              <a:buNone/>
            </a:pPr>
            <a:endParaRPr lang="en-US" sz="2400"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pic>
        <p:nvPicPr>
          <p:cNvPr id="3" name="Picture 2">
            <a:extLst>
              <a:ext uri="{FF2B5EF4-FFF2-40B4-BE49-F238E27FC236}">
                <a16:creationId xmlns:a16="http://schemas.microsoft.com/office/drawing/2014/main" id="{933A423F-A86C-4D6F-9D63-1351E1683FE9}"/>
              </a:ext>
            </a:extLst>
          </p:cNvPr>
          <p:cNvPicPr>
            <a:picLocks noChangeAspect="1"/>
          </p:cNvPicPr>
          <p:nvPr/>
        </p:nvPicPr>
        <p:blipFill rotWithShape="1">
          <a:blip r:embed="rId4"/>
          <a:srcRect t="12222" r="935" b="15185"/>
          <a:stretch/>
        </p:blipFill>
        <p:spPr>
          <a:xfrm>
            <a:off x="1847497" y="2602535"/>
            <a:ext cx="6717041" cy="3156200"/>
          </a:xfrm>
          <a:prstGeom prst="rect">
            <a:avLst/>
          </a:prstGeom>
        </p:spPr>
      </p:pic>
      <p:pic>
        <p:nvPicPr>
          <p:cNvPr id="7" name="Picture 6">
            <a:extLst>
              <a:ext uri="{FF2B5EF4-FFF2-40B4-BE49-F238E27FC236}">
                <a16:creationId xmlns:a16="http://schemas.microsoft.com/office/drawing/2014/main" id="{F66E9761-C19B-44C5-8249-62FF4A0C6C9B}"/>
              </a:ext>
            </a:extLst>
          </p:cNvPr>
          <p:cNvPicPr>
            <a:picLocks noChangeAspect="1"/>
          </p:cNvPicPr>
          <p:nvPr/>
        </p:nvPicPr>
        <p:blipFill rotWithShape="1">
          <a:blip r:embed="rId5"/>
          <a:srcRect t="8519" r="28333" b="13704"/>
          <a:stretch/>
        </p:blipFill>
        <p:spPr>
          <a:xfrm>
            <a:off x="2549449" y="6134100"/>
            <a:ext cx="5313136" cy="3243478"/>
          </a:xfrm>
          <a:prstGeom prst="rect">
            <a:avLst/>
          </a:prstGeom>
        </p:spPr>
      </p:pic>
      <p:pic>
        <p:nvPicPr>
          <p:cNvPr id="8" name="Picture 7">
            <a:extLst>
              <a:ext uri="{FF2B5EF4-FFF2-40B4-BE49-F238E27FC236}">
                <a16:creationId xmlns:a16="http://schemas.microsoft.com/office/drawing/2014/main" id="{8F327B09-8443-41E8-B7D4-36D65B221325}"/>
              </a:ext>
            </a:extLst>
          </p:cNvPr>
          <p:cNvPicPr>
            <a:picLocks noChangeAspect="1"/>
          </p:cNvPicPr>
          <p:nvPr/>
        </p:nvPicPr>
        <p:blipFill rotWithShape="1">
          <a:blip r:embed="rId6"/>
          <a:srcRect t="8518" r="1250" b="38148"/>
          <a:stretch/>
        </p:blipFill>
        <p:spPr>
          <a:xfrm>
            <a:off x="9905425" y="6820882"/>
            <a:ext cx="7040577" cy="2138910"/>
          </a:xfrm>
          <a:prstGeom prst="rect">
            <a:avLst/>
          </a:prstGeom>
        </p:spPr>
      </p:pic>
      <p:pic>
        <p:nvPicPr>
          <p:cNvPr id="9" name="Picture 8">
            <a:extLst>
              <a:ext uri="{FF2B5EF4-FFF2-40B4-BE49-F238E27FC236}">
                <a16:creationId xmlns:a16="http://schemas.microsoft.com/office/drawing/2014/main" id="{2F4B5151-6023-4E91-81FC-3DC1302FEB8B}"/>
              </a:ext>
            </a:extLst>
          </p:cNvPr>
          <p:cNvPicPr>
            <a:picLocks noChangeAspect="1"/>
          </p:cNvPicPr>
          <p:nvPr/>
        </p:nvPicPr>
        <p:blipFill rotWithShape="1">
          <a:blip r:embed="rId7"/>
          <a:srcRect l="8333" t="8518" r="8751" b="10742"/>
          <a:stretch/>
        </p:blipFill>
        <p:spPr>
          <a:xfrm>
            <a:off x="10163628" y="2611606"/>
            <a:ext cx="6524172" cy="3573542"/>
          </a:xfrm>
          <a:prstGeom prst="rect">
            <a:avLst/>
          </a:prstGeom>
        </p:spPr>
      </p:pic>
    </p:spTree>
    <p:extLst>
      <p:ext uri="{BB962C8B-B14F-4D97-AF65-F5344CB8AC3E}">
        <p14:creationId xmlns:p14="http://schemas.microsoft.com/office/powerpoint/2010/main" val="907683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Ways to integrate SGD in the VET vision (2/2)</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544800" cy="6934200"/>
          </a:xfrm>
        </p:spPr>
        <p:txBody>
          <a:bodyPr>
            <a:normAutofit fontScale="92500" lnSpcReduction="10000"/>
          </a:bodyPr>
          <a:lstStyle/>
          <a:p>
            <a:pPr marL="0" indent="0" algn="just">
              <a:buNone/>
            </a:pPr>
            <a:r>
              <a:rPr lang="en-GB" dirty="0"/>
              <a:t>Now click on each statement below to see how sexual and gender diversity could be integrated by additions to the vision statement. These are just examples to show that any vision statement can be specified to promote comprehensive inclusion.</a:t>
            </a:r>
          </a:p>
          <a:p>
            <a:pPr marL="514350" indent="-514350" algn="just">
              <a:buFont typeface="+mj-lt"/>
              <a:buAutoNum type="arabicPeriod"/>
            </a:pPr>
            <a:endParaRPr lang="en-GB" dirty="0"/>
          </a:p>
          <a:p>
            <a:pPr marL="514350" indent="-514350" algn="just">
              <a:buFont typeface="+mj-lt"/>
              <a:buAutoNum type="arabicPeriod"/>
            </a:pPr>
            <a:r>
              <a:rPr lang="en-GB" dirty="0">
                <a:solidFill>
                  <a:srgbClr val="FF0000"/>
                </a:solidFill>
              </a:rPr>
              <a:t>Algebra</a:t>
            </a:r>
            <a:r>
              <a:rPr lang="en-GB" dirty="0"/>
              <a:t>: We offer VET students excellent skills to build international competitive careers. We have a responsibility for the community and promote educational excellence for economic growth and development.</a:t>
            </a:r>
            <a:endParaRPr lang="el-GR" dirty="0"/>
          </a:p>
          <a:p>
            <a:pPr marL="514350" indent="-514350" algn="just">
              <a:buFont typeface="+mj-lt"/>
              <a:buAutoNum type="arabicPeriod"/>
            </a:pPr>
            <a:r>
              <a:rPr lang="en-GB" dirty="0">
                <a:solidFill>
                  <a:srgbClr val="FF0000"/>
                </a:solidFill>
              </a:rPr>
              <a:t>AKMI S.A.: </a:t>
            </a:r>
            <a:r>
              <a:rPr lang="en-GB" dirty="0"/>
              <a:t>We empower our youth to build their destiny by moulding their character and respecting their right to learn and power to earn.</a:t>
            </a:r>
            <a:endParaRPr lang="el-GR" dirty="0"/>
          </a:p>
          <a:p>
            <a:pPr marL="514350" indent="-514350" algn="just">
              <a:buFont typeface="+mj-lt"/>
              <a:buAutoNum type="arabicPeriod"/>
            </a:pPr>
            <a:r>
              <a:rPr lang="en-GB" dirty="0">
                <a:solidFill>
                  <a:srgbClr val="FF0000"/>
                </a:solidFill>
              </a:rPr>
              <a:t>KES College</a:t>
            </a:r>
            <a:r>
              <a:rPr lang="en-GB" dirty="0"/>
              <a:t>: Our vision is to pioneer professional education based on European standards. We aim to maximize social impact, and to encourage new ideas, foster creativity and innovative thinking, and to promote equality and diversity.</a:t>
            </a:r>
            <a:endParaRPr lang="el-GR" dirty="0"/>
          </a:p>
          <a:p>
            <a:pPr marL="514350" indent="-514350" algn="just">
              <a:buFont typeface="+mj-lt"/>
              <a:buAutoNum type="arabicPeriod"/>
            </a:pPr>
            <a:r>
              <a:rPr lang="en-GB" dirty="0">
                <a:solidFill>
                  <a:srgbClr val="FF0000"/>
                </a:solidFill>
              </a:rPr>
              <a:t>NAVETS</a:t>
            </a:r>
            <a:r>
              <a:rPr lang="en-GB" dirty="0"/>
              <a:t>: As a government agency, we aim to develop a VET system that meets the dynamic requirements and needs of the labour market and to provide citizens with flexible opportunities for lifelong development of their employability.</a:t>
            </a:r>
            <a:endParaRPr lang="el-GR" dirty="0"/>
          </a:p>
          <a:p>
            <a:pPr marL="0" indent="0" algn="just">
              <a:buNone/>
            </a:pPr>
            <a:endParaRPr lang="en-US" sz="2400"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spTree>
    <p:extLst>
      <p:ext uri="{BB962C8B-B14F-4D97-AF65-F5344CB8AC3E}">
        <p14:creationId xmlns:p14="http://schemas.microsoft.com/office/powerpoint/2010/main" val="1369013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905000" y="114300"/>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Being specific about target groups in the vision</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544800" cy="6934200"/>
          </a:xfrm>
        </p:spPr>
        <p:txBody>
          <a:bodyPr>
            <a:normAutofit/>
          </a:bodyPr>
          <a:lstStyle/>
          <a:p>
            <a:pPr marL="0" indent="0" algn="just">
              <a:buNone/>
            </a:pPr>
            <a:r>
              <a:rPr lang="en-US" dirty="0"/>
              <a:t>Although it is relatively easy to find a way to embed inclusion in a VET vision, in practice advocacy attempts to specifically include sexual and gender diversity or the target group “LGBTIQ+” in a public text will often be met with skepticism. Here you find four of the most common arguments against this. </a:t>
            </a:r>
          </a:p>
          <a:p>
            <a:pPr marL="0" indent="0" algn="just">
              <a:buNone/>
            </a:pPr>
            <a:r>
              <a:rPr lang="en-US" i="1" dirty="0"/>
              <a:t>Choose the ones that you may expect in your own VET institute. For each answer, we give feedback (there are of course no ‘wrong’ answers)</a:t>
            </a:r>
          </a:p>
          <a:p>
            <a:pPr marL="0" indent="0" algn="just">
              <a:buNone/>
            </a:pPr>
            <a:endParaRPr lang="en-GB" i="1" dirty="0"/>
          </a:p>
          <a:p>
            <a:pPr marL="914400" lvl="1" indent="-514350" algn="just">
              <a:buFont typeface="+mj-lt"/>
              <a:buAutoNum type="arabicPeriod"/>
            </a:pPr>
            <a:r>
              <a:rPr lang="en-GB" dirty="0"/>
              <a:t>It is not necessary to go into specific target groups, our vision is universal</a:t>
            </a:r>
            <a:endParaRPr lang="en-US" dirty="0"/>
          </a:p>
          <a:p>
            <a:pPr marL="914400" lvl="1" indent="-514350" algn="just">
              <a:buFont typeface="+mj-lt"/>
              <a:buAutoNum type="arabicPeriod"/>
            </a:pPr>
            <a:r>
              <a:rPr lang="en-US" dirty="0"/>
              <a:t>The explicit inclusion of LGBTIQ+ in our vision will scare off students and internship providers</a:t>
            </a:r>
          </a:p>
          <a:p>
            <a:pPr marL="914400" lvl="1" indent="-514350" algn="just">
              <a:buFont typeface="+mj-lt"/>
              <a:buAutoNum type="arabicPeriod"/>
            </a:pPr>
            <a:r>
              <a:rPr lang="en-US" dirty="0"/>
              <a:t>We have a free market vision, we don’t give preferential treatment to specific groups</a:t>
            </a:r>
          </a:p>
          <a:p>
            <a:pPr marL="914400" lvl="1" indent="-514350" algn="just">
              <a:buFont typeface="+mj-lt"/>
              <a:buAutoNum type="arabicPeriod"/>
            </a:pPr>
            <a:r>
              <a:rPr lang="en-US" dirty="0"/>
              <a:t>We are a VET school, not an advocacy group</a:t>
            </a:r>
          </a:p>
          <a:p>
            <a:pPr marL="0" indent="0" algn="just">
              <a:buNone/>
            </a:pPr>
            <a:endParaRPr lang="en-US" sz="2400"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spTree>
    <p:extLst>
      <p:ext uri="{BB962C8B-B14F-4D97-AF65-F5344CB8AC3E}">
        <p14:creationId xmlns:p14="http://schemas.microsoft.com/office/powerpoint/2010/main" val="1966157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Diffusion of Innovations Theory</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544800" cy="7543800"/>
          </a:xfrm>
        </p:spPr>
        <p:txBody>
          <a:bodyPr>
            <a:normAutofit fontScale="92500"/>
          </a:bodyPr>
          <a:lstStyle/>
          <a:p>
            <a:pPr marL="0" indent="0" algn="just">
              <a:buNone/>
            </a:pPr>
            <a:r>
              <a:rPr lang="en-US" sz="2800" dirty="0"/>
              <a:t>A vision needs to be implemented. If the vision would just be a piece of paper, it would not have any impact on how people in the VET institutes behave. Even when they know the vision, it may not really be in their hearts. There has been a lot of research on how people in organizations can be won over to share the vision and to become committed to it.</a:t>
            </a:r>
          </a:p>
          <a:p>
            <a:pPr marL="0" indent="0" algn="just">
              <a:buNone/>
            </a:pPr>
            <a:endParaRPr lang="en-US" sz="2800" dirty="0"/>
          </a:p>
          <a:p>
            <a:pPr marL="0" indent="0" algn="just">
              <a:buNone/>
            </a:pPr>
            <a:r>
              <a:rPr lang="en-US" sz="2800" dirty="0"/>
              <a:t>Here we introduce you to one of the most important theories about this: the theory of “Diffusion of Innovations”. The researcher Everett Rogers wrote a book based on his research with this title. The notions from his research have become leading in organizational change research, theories and consultancy.  The basic idea of this theory is that some employees or clients may like your innovation (like introducing sexual and gender diversity in the vision and Curriculum), while other may feel neutral or disinterested, and yet others may feel unwilling. </a:t>
            </a:r>
          </a:p>
          <a:p>
            <a:pPr marL="0" indent="0" algn="just">
              <a:buNone/>
            </a:pPr>
            <a:endParaRPr lang="en-US" sz="2800" dirty="0"/>
          </a:p>
          <a:p>
            <a:pPr marL="0" indent="0" algn="just">
              <a:buNone/>
            </a:pPr>
            <a:r>
              <a:rPr lang="en-US" sz="2800" dirty="0"/>
              <a:t>Everett Rogers states that in every organization there are </a:t>
            </a:r>
          </a:p>
          <a:p>
            <a:pPr marL="0" indent="0" algn="just">
              <a:buNone/>
            </a:pPr>
            <a:r>
              <a:rPr lang="en-US" sz="2800" dirty="0"/>
              <a:t>five types of groups, who usually make up the same </a:t>
            </a:r>
          </a:p>
          <a:p>
            <a:pPr marL="0" indent="0" algn="just">
              <a:buNone/>
            </a:pPr>
            <a:r>
              <a:rPr lang="en-US" sz="2800" dirty="0"/>
              <a:t>percentage of employees in each organization. </a:t>
            </a:r>
          </a:p>
          <a:p>
            <a:pPr marL="0" indent="0" algn="just">
              <a:buNone/>
            </a:pPr>
            <a:endParaRPr lang="en-US" sz="2400" dirty="0"/>
          </a:p>
          <a:p>
            <a:pPr algn="just"/>
            <a:endParaRPr lang="en-US" dirty="0"/>
          </a:p>
          <a:p>
            <a:pPr marL="0" indent="0" algn="r">
              <a:buNone/>
            </a:pPr>
            <a:r>
              <a:rPr lang="en-GB" sz="1400" u="sng" dirty="0">
                <a:hlinkClick r:id="rId3"/>
              </a:rPr>
              <a:t>https://www.researchgate.net/figure/Examples-of-the-schematic-happy-neutral-and-sad-faces-used-in-</a:t>
            </a:r>
            <a:endParaRPr lang="en-GB" sz="1400" u="sng" dirty="0"/>
          </a:p>
          <a:p>
            <a:pPr marL="0" indent="0" algn="r">
              <a:buNone/>
            </a:pPr>
            <a:r>
              <a:rPr lang="en-GB" sz="1400" u="sng" dirty="0"/>
              <a:t>Experiment-2_fig1_8983270 </a:t>
            </a:r>
            <a:endParaRPr lang="en-GB" sz="1300" u="sng" dirty="0">
              <a:solidFill>
                <a:srgbClr val="0563C1"/>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endParaRPr>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endParaRPr>
          </a:p>
          <a:p>
            <a:endParaRPr lang="el-GR" dirty="0"/>
          </a:p>
        </p:txBody>
      </p:sp>
      <p:pic>
        <p:nvPicPr>
          <p:cNvPr id="10" name="image9.png">
            <a:extLst>
              <a:ext uri="{FF2B5EF4-FFF2-40B4-BE49-F238E27FC236}">
                <a16:creationId xmlns:a16="http://schemas.microsoft.com/office/drawing/2014/main" id="{E2EBC852-6858-45E8-9E3A-E95B254438E6}"/>
              </a:ext>
            </a:extLst>
          </p:cNvPr>
          <p:cNvPicPr/>
          <p:nvPr/>
        </p:nvPicPr>
        <p:blipFill>
          <a:blip r:embed="rId5"/>
          <a:srcRect/>
          <a:stretch>
            <a:fillRect/>
          </a:stretch>
        </p:blipFill>
        <p:spPr>
          <a:xfrm>
            <a:off x="10058401" y="6210300"/>
            <a:ext cx="7091082" cy="2590800"/>
          </a:xfrm>
          <a:prstGeom prst="rect">
            <a:avLst/>
          </a:prstGeom>
          <a:ln/>
        </p:spPr>
      </p:pic>
    </p:spTree>
    <p:extLst>
      <p:ext uri="{BB962C8B-B14F-4D97-AF65-F5344CB8AC3E}">
        <p14:creationId xmlns:p14="http://schemas.microsoft.com/office/powerpoint/2010/main" val="356450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3558B70-581C-4221-A64B-8D023F6C5BDD}"/>
              </a:ext>
            </a:extLst>
          </p:cNvPr>
          <p:cNvSpPr>
            <a:spLocks noGrp="1"/>
          </p:cNvSpPr>
          <p:nvPr>
            <p:ph type="title"/>
          </p:nvPr>
        </p:nvSpPr>
        <p:spPr/>
        <p:txBody>
          <a:bodyPr>
            <a:normAutofit fontScale="90000"/>
          </a:bodyPr>
          <a:lstStyle/>
          <a:p>
            <a:br>
              <a:rPr lang="en-US" dirty="0"/>
            </a:br>
            <a:endParaRPr lang="el-GR" dirty="0"/>
          </a:p>
        </p:txBody>
      </p:sp>
      <p:sp>
        <p:nvSpPr>
          <p:cNvPr id="2" name="Content Placeholder 1">
            <a:extLst>
              <a:ext uri="{FF2B5EF4-FFF2-40B4-BE49-F238E27FC236}">
                <a16:creationId xmlns:a16="http://schemas.microsoft.com/office/drawing/2014/main" id="{EEE2B081-DAAF-475E-A42E-E89517857F59}"/>
              </a:ext>
            </a:extLst>
          </p:cNvPr>
          <p:cNvSpPr>
            <a:spLocks noGrp="1"/>
          </p:cNvSpPr>
          <p:nvPr>
            <p:ph idx="1"/>
          </p:nvPr>
        </p:nvSpPr>
        <p:spPr>
          <a:xfrm>
            <a:off x="914400" y="3238500"/>
            <a:ext cx="16078200" cy="4754563"/>
          </a:xfrm>
        </p:spPr>
        <p:txBody>
          <a:bodyPr/>
          <a:lstStyle/>
          <a:p>
            <a:pPr marL="0" indent="0">
              <a:buNone/>
            </a:pPr>
            <a:r>
              <a:rPr lang="en-US" i="1" dirty="0">
                <a:solidFill>
                  <a:schemeClr val="tx1">
                    <a:lumMod val="75000"/>
                    <a:lumOff val="25000"/>
                  </a:schemeClr>
                </a:solidFill>
              </a:rPr>
              <a:t>By the end of this topic, the learner should be able to: </a:t>
            </a:r>
          </a:p>
          <a:p>
            <a:pPr>
              <a:buFont typeface="Wingdings" panose="05000000000000000000" pitchFamily="2" charset="2"/>
              <a:buChar char="Ø"/>
            </a:pPr>
            <a:r>
              <a:rPr lang="en-US" i="1" dirty="0">
                <a:solidFill>
                  <a:schemeClr val="tx1">
                    <a:lumMod val="75000"/>
                    <a:lumOff val="25000"/>
                  </a:schemeClr>
                </a:solidFill>
              </a:rPr>
              <a:t>realize that fear of crisis or conflict may be realistic but also exaggerated</a:t>
            </a:r>
          </a:p>
          <a:p>
            <a:pPr>
              <a:buFont typeface="Wingdings" panose="05000000000000000000" pitchFamily="2" charset="2"/>
              <a:buChar char="Ø"/>
            </a:pPr>
            <a:r>
              <a:rPr lang="en-US" i="1" dirty="0">
                <a:solidFill>
                  <a:schemeClr val="tx1">
                    <a:lumMod val="75000"/>
                    <a:lumOff val="25000"/>
                  </a:schemeClr>
                </a:solidFill>
              </a:rPr>
              <a:t>know how to prevent conflicts by offering an effective preventive training</a:t>
            </a:r>
          </a:p>
          <a:p>
            <a:pPr>
              <a:buFont typeface="Wingdings" panose="05000000000000000000" pitchFamily="2" charset="2"/>
              <a:buChar char="Ø"/>
            </a:pPr>
            <a:r>
              <a:rPr lang="en-US" i="1" dirty="0">
                <a:solidFill>
                  <a:schemeClr val="tx1">
                    <a:lumMod val="75000"/>
                    <a:lumOff val="25000"/>
                  </a:schemeClr>
                </a:solidFill>
              </a:rPr>
              <a:t>know how to prevent conflicts by helping to develop a vision and a matching spiral curriculum</a:t>
            </a:r>
          </a:p>
          <a:p>
            <a:pPr>
              <a:buFont typeface="Wingdings" panose="05000000000000000000" pitchFamily="2" charset="2"/>
              <a:buChar char="Ø"/>
            </a:pPr>
            <a:r>
              <a:rPr lang="en-US" i="1" dirty="0">
                <a:solidFill>
                  <a:schemeClr val="tx1">
                    <a:lumMod val="75000"/>
                    <a:lumOff val="25000"/>
                  </a:schemeClr>
                </a:solidFill>
              </a:rPr>
              <a:t>analyze and help manage a crisis</a:t>
            </a:r>
          </a:p>
        </p:txBody>
      </p:sp>
      <p:sp>
        <p:nvSpPr>
          <p:cNvPr id="4" name="Content Placeholder 1">
            <a:extLst>
              <a:ext uri="{FF2B5EF4-FFF2-40B4-BE49-F238E27FC236}">
                <a16:creationId xmlns:a16="http://schemas.microsoft.com/office/drawing/2014/main" id="{5DAF313C-9C3C-4EF6-B8DC-A529094F6335}"/>
              </a:ext>
            </a:extLst>
          </p:cNvPr>
          <p:cNvSpPr txBox="1">
            <a:spLocks/>
          </p:cNvSpPr>
          <p:nvPr/>
        </p:nvSpPr>
        <p:spPr>
          <a:xfrm>
            <a:off x="457200" y="4000500"/>
            <a:ext cx="16535400" cy="2125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Content Placeholder 1">
            <a:extLst>
              <a:ext uri="{FF2B5EF4-FFF2-40B4-BE49-F238E27FC236}">
                <a16:creationId xmlns:a16="http://schemas.microsoft.com/office/drawing/2014/main" id="{B0222252-51AE-4D81-BC21-7B73FFC12A11}"/>
              </a:ext>
            </a:extLst>
          </p:cNvPr>
          <p:cNvSpPr txBox="1">
            <a:spLocks/>
          </p:cNvSpPr>
          <p:nvPr/>
        </p:nvSpPr>
        <p:spPr>
          <a:xfrm>
            <a:off x="4076700" y="13838"/>
            <a:ext cx="9296400" cy="1542821"/>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a:p>
            <a:pPr marL="0" indent="0" algn="ctr">
              <a:buFont typeface="Arial" pitchFamily="34" charset="0"/>
              <a:buNone/>
            </a:pPr>
            <a:r>
              <a:rPr lang="en-US" sz="5400" dirty="0">
                <a:solidFill>
                  <a:srgbClr val="7030A0"/>
                </a:solidFill>
                <a:effectLst>
                  <a:outerShdw blurRad="38100" dist="38100" dir="2700000" algn="tl">
                    <a:srgbClr val="000000">
                      <a:alpha val="43137"/>
                    </a:srgbClr>
                  </a:outerShdw>
                </a:effectLst>
                <a:latin typeface="Calisto MT" panose="02040603050505030304" pitchFamily="18" charset="0"/>
                <a:cs typeface="Dubai Medium" panose="020B0603030403030204" pitchFamily="34" charset="-78"/>
              </a:rPr>
              <a:t>Learning Objectives</a:t>
            </a:r>
          </a:p>
          <a:p>
            <a:pPr marL="0" indent="0">
              <a:buFont typeface="Arial" pitchFamily="34" charset="0"/>
              <a:buNone/>
            </a:pPr>
            <a:endParaRPr lang="en-US" dirty="0"/>
          </a:p>
        </p:txBody>
      </p:sp>
    </p:spTree>
    <p:extLst>
      <p:ext uri="{BB962C8B-B14F-4D97-AF65-F5344CB8AC3E}">
        <p14:creationId xmlns:p14="http://schemas.microsoft.com/office/powerpoint/2010/main" val="1701415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Diffusion of Innovations Theory</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544800" cy="7543800"/>
          </a:xfrm>
        </p:spPr>
        <p:txBody>
          <a:bodyPr>
            <a:normAutofit/>
          </a:bodyPr>
          <a:lstStyle/>
          <a:p>
            <a:pPr marL="0" indent="0" algn="just">
              <a:buNone/>
            </a:pPr>
            <a:endParaRPr lang="en-US" sz="2400" dirty="0"/>
          </a:p>
          <a:p>
            <a:pPr marL="0" indent="0" algn="just">
              <a:buNone/>
            </a:pPr>
            <a:r>
              <a:rPr lang="en-GB" dirty="0"/>
              <a:t>Here you see the five groups Rogers identified. Click on each to learn more about them.</a:t>
            </a:r>
            <a:endParaRPr lang="el-GR"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pic>
        <p:nvPicPr>
          <p:cNvPr id="7" name="image13.png">
            <a:extLst>
              <a:ext uri="{FF2B5EF4-FFF2-40B4-BE49-F238E27FC236}">
                <a16:creationId xmlns:a16="http://schemas.microsoft.com/office/drawing/2014/main" id="{D5B5D415-659C-4552-A3FB-394EC67C6632}"/>
              </a:ext>
            </a:extLst>
          </p:cNvPr>
          <p:cNvPicPr/>
          <p:nvPr/>
        </p:nvPicPr>
        <p:blipFill>
          <a:blip r:embed="rId4"/>
          <a:srcRect/>
          <a:stretch>
            <a:fillRect/>
          </a:stretch>
        </p:blipFill>
        <p:spPr>
          <a:xfrm>
            <a:off x="1905000" y="3590981"/>
            <a:ext cx="14478000" cy="3990023"/>
          </a:xfrm>
          <a:prstGeom prst="rect">
            <a:avLst/>
          </a:prstGeom>
          <a:ln/>
        </p:spPr>
      </p:pic>
      <p:sp>
        <p:nvSpPr>
          <p:cNvPr id="2" name="Rectangle 1">
            <a:extLst>
              <a:ext uri="{FF2B5EF4-FFF2-40B4-BE49-F238E27FC236}">
                <a16:creationId xmlns:a16="http://schemas.microsoft.com/office/drawing/2014/main" id="{F61FAAC7-18BB-48F7-9FF8-B1C37090648B}"/>
              </a:ext>
            </a:extLst>
          </p:cNvPr>
          <p:cNvSpPr/>
          <p:nvPr/>
        </p:nvSpPr>
        <p:spPr>
          <a:xfrm>
            <a:off x="4800600" y="7257838"/>
            <a:ext cx="9144000" cy="646331"/>
          </a:xfrm>
          <a:prstGeom prst="rect">
            <a:avLst/>
          </a:prstGeom>
        </p:spPr>
        <p:txBody>
          <a:bodyPr>
            <a:spAutoFit/>
          </a:bodyPr>
          <a:lstStyle/>
          <a:p>
            <a:r>
              <a:rPr lang="en-GB" u="sng" dirty="0">
                <a:solidFill>
                  <a:srgbClr val="0563C1"/>
                </a:solidFill>
                <a:latin typeface="Calibri" panose="020F0502020204030204" pitchFamily="34" charset="0"/>
                <a:ea typeface="Calibri" panose="020F0502020204030204" pitchFamily="34" charset="0"/>
                <a:hlinkClick r:id="rId5"/>
              </a:rPr>
              <a:t>https://www.smartinsights.com/marketing-planning/marketing-models/diffusion-innovation-model/</a:t>
            </a:r>
            <a:r>
              <a:rPr lang="en-GB" dirty="0">
                <a:latin typeface="Calibri" panose="020F0502020204030204" pitchFamily="34" charset="0"/>
                <a:ea typeface="Calibri" panose="020F0502020204030204" pitchFamily="34" charset="0"/>
              </a:rPr>
              <a:t>. </a:t>
            </a:r>
            <a:endParaRPr lang="el-GR" dirty="0"/>
          </a:p>
        </p:txBody>
      </p:sp>
    </p:spTree>
    <p:extLst>
      <p:ext uri="{BB962C8B-B14F-4D97-AF65-F5344CB8AC3E}">
        <p14:creationId xmlns:p14="http://schemas.microsoft.com/office/powerpoint/2010/main" val="148374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Your own strategy to develop a vision</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544800" cy="7543800"/>
          </a:xfrm>
        </p:spPr>
        <p:txBody>
          <a:bodyPr>
            <a:normAutofit fontScale="85000" lnSpcReduction="20000"/>
          </a:bodyPr>
          <a:lstStyle/>
          <a:p>
            <a:pPr marL="0" indent="0" algn="just">
              <a:buNone/>
            </a:pPr>
            <a:endParaRPr lang="en-US" sz="2400" dirty="0"/>
          </a:p>
          <a:p>
            <a:pPr marL="0" indent="0" algn="just">
              <a:buNone/>
            </a:pPr>
            <a:r>
              <a:rPr lang="en-US" b="1" u="sng" dirty="0"/>
              <a:t>Organic growth of commitment</a:t>
            </a:r>
          </a:p>
          <a:p>
            <a:pPr marL="0" indent="0" algn="just">
              <a:buNone/>
            </a:pPr>
            <a:r>
              <a:rPr lang="en-US" dirty="0"/>
              <a:t>A main learning point from Everett Rogers is that the commitment to an innovation needs to grow organically. It is not functional to involve laggards in the beginning of an innovation, or to give them too much space for objections. When you strategically want to diffuse innovation and create commitment from all staff, you start with the innovators and gradually expand the commitment to early adopters and the early majority. The late majority will go along when the innovation is not an innovation anymore but a new routine. This organic growth does not happen by itself; the management needs to incorporate this “diffusion of innovation” mechanism in their strategy. </a:t>
            </a:r>
          </a:p>
          <a:p>
            <a:pPr marL="0" indent="0" algn="just">
              <a:buNone/>
            </a:pPr>
            <a:endParaRPr lang="en-US" dirty="0"/>
          </a:p>
          <a:p>
            <a:pPr marL="0" indent="0" algn="just">
              <a:buNone/>
            </a:pPr>
            <a:r>
              <a:rPr lang="en-US" dirty="0"/>
              <a:t>VET Teachers who become ambassadors for change can also make strategic choices who to cooperate with, and who to ignore in the beginning of the process. They can choose to start to cooperate with progressive managers and to involve conservative managers only when the success of the innovation is already clear. They can choose fellow-ambassadors with strategic care. </a:t>
            </a:r>
          </a:p>
          <a:p>
            <a:pPr marL="0" indent="0" algn="just">
              <a:buNone/>
            </a:pPr>
            <a:endParaRPr lang="en-US" dirty="0"/>
          </a:p>
          <a:p>
            <a:pPr marL="0" indent="0" algn="just">
              <a:buNone/>
            </a:pPr>
            <a:r>
              <a:rPr lang="en-US" dirty="0"/>
              <a:t>Laggards will never be won over, and can only be given an exemption or be forced to leave. For example, when laggards keep on making sexist comments in the VET school where equal treatment is the policy, this is not acceptable. And when laggards keep making marginalizing and homophobic or transphobic comments, while the VET institute has decided that LGBTIQ+ people need to be treated with respect, such behavior becomes unprofessional and unacceptable. </a:t>
            </a:r>
          </a:p>
          <a:p>
            <a:pPr marL="0" indent="0" algn="just">
              <a:buNone/>
            </a:pPr>
            <a:endParaRPr lang="en-US"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spTree>
    <p:extLst>
      <p:ext uri="{BB962C8B-B14F-4D97-AF65-F5344CB8AC3E}">
        <p14:creationId xmlns:p14="http://schemas.microsoft.com/office/powerpoint/2010/main" val="114426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Self reflection activity</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544800" cy="7543800"/>
          </a:xfrm>
        </p:spPr>
        <p:txBody>
          <a:bodyPr>
            <a:normAutofit/>
          </a:bodyPr>
          <a:lstStyle/>
          <a:p>
            <a:pPr marL="0" indent="0" algn="just">
              <a:buNone/>
            </a:pPr>
            <a:endParaRPr lang="en-US" sz="2400" dirty="0"/>
          </a:p>
          <a:p>
            <a:pPr marL="0" indent="0" algn="just">
              <a:buNone/>
            </a:pPr>
            <a:r>
              <a:rPr lang="en-US" dirty="0"/>
              <a:t>Take 10 minutes and think: </a:t>
            </a:r>
          </a:p>
          <a:p>
            <a:pPr marL="0" indent="0" algn="just">
              <a:buNone/>
            </a:pPr>
            <a:endParaRPr lang="en-US" dirty="0"/>
          </a:p>
          <a:p>
            <a:pPr algn="just"/>
            <a:r>
              <a:rPr lang="en-US" dirty="0"/>
              <a:t>How would you apply the theory of diffusion of innovations to your situation? </a:t>
            </a:r>
          </a:p>
          <a:p>
            <a:pPr algn="just"/>
            <a:r>
              <a:rPr lang="en-US" dirty="0"/>
              <a:t>Do you consider yourself an innovator or an early adopter? </a:t>
            </a:r>
          </a:p>
          <a:p>
            <a:pPr algn="just"/>
            <a:r>
              <a:rPr lang="en-US" dirty="0"/>
              <a:t>If you are an innovator, who can you involve as early adopters? </a:t>
            </a:r>
          </a:p>
          <a:p>
            <a:pPr marL="0" indent="0" algn="just">
              <a:buNone/>
            </a:pPr>
            <a:endParaRPr lang="en-US" dirty="0"/>
          </a:p>
          <a:p>
            <a:pPr marL="0" indent="0" algn="just">
              <a:buNone/>
            </a:pPr>
            <a:r>
              <a:rPr lang="en-US" dirty="0"/>
              <a:t>You have to keep in mind that early adopters can have a big influence when they are people of high status, either in the hierarchy or because of their social standing in the team. </a:t>
            </a:r>
          </a:p>
          <a:p>
            <a:pPr algn="just"/>
            <a:r>
              <a:rPr lang="en-US" dirty="0"/>
              <a:t>Which of the high status early adopters can you involve to increase the role modelling effect on the early majority?</a:t>
            </a:r>
          </a:p>
          <a:p>
            <a:pPr algn="just"/>
            <a:r>
              <a:rPr lang="en-US" dirty="0"/>
              <a:t>How can you help to make the suggested interventions non threatening and easy to implement, in order to win over the early majority after the pilots?</a:t>
            </a:r>
          </a:p>
          <a:p>
            <a:pPr marL="0" indent="0" algn="just">
              <a:buNone/>
            </a:pPr>
            <a:endParaRPr lang="en-US"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spTree>
    <p:extLst>
      <p:ext uri="{BB962C8B-B14F-4D97-AF65-F5344CB8AC3E}">
        <p14:creationId xmlns:p14="http://schemas.microsoft.com/office/powerpoint/2010/main" val="2925064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Intro of the Buner’s spiral curriculum</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143000" y="1790700"/>
            <a:ext cx="16002000" cy="7543800"/>
          </a:xfrm>
        </p:spPr>
        <p:txBody>
          <a:bodyPr>
            <a:normAutofit lnSpcReduction="10000"/>
          </a:bodyPr>
          <a:lstStyle/>
          <a:p>
            <a:pPr marL="0" indent="0" algn="just">
              <a:buNone/>
            </a:pPr>
            <a:r>
              <a:rPr lang="en-US" dirty="0"/>
              <a:t>When we have the right vision and legitimization, we need to translate this into practice. That means it needs to be embedded in concrete VET institute regulations and the Curriculum. Going into VET institute policy and regulations exceeds the scope of the course; here we will focus on the Curriculum. </a:t>
            </a:r>
          </a:p>
          <a:p>
            <a:pPr marL="0" indent="0" algn="just">
              <a:buNone/>
            </a:pPr>
            <a:endParaRPr lang="en-US" dirty="0"/>
          </a:p>
          <a:p>
            <a:pPr marL="0" indent="0" algn="just">
              <a:buNone/>
            </a:pPr>
            <a:endParaRPr lang="en-US" dirty="0"/>
          </a:p>
          <a:p>
            <a:pPr marL="0" indent="0" algn="just">
              <a:buNone/>
            </a:pPr>
            <a:r>
              <a:rPr lang="en-US" dirty="0"/>
              <a:t>First we introduce the concept of a “spiral curriculum”. </a:t>
            </a:r>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We have already noted that a single lesson or short lesson series is not enough to establish real attitude change. Attitudes change over time. The development of tolerant, positive and supportive attitudes does not happen by itself. We need to stimulate and support it in a systematic way. One of the original theories that helps us understand how this can be done, is the theory of Jerome Bruner. He coined the concept of the </a:t>
            </a:r>
            <a:r>
              <a:rPr lang="en-US" b="1" dirty="0"/>
              <a:t>spiral curriculum. </a:t>
            </a:r>
          </a:p>
          <a:p>
            <a:pPr marL="0" indent="0" algn="just">
              <a:buNone/>
            </a:pPr>
            <a:endParaRPr lang="en-US" dirty="0"/>
          </a:p>
          <a:p>
            <a:pPr marL="0" indent="0" algn="just">
              <a:buNone/>
            </a:pPr>
            <a:endParaRPr lang="en-US"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pic>
        <p:nvPicPr>
          <p:cNvPr id="4" name="image14.png">
            <a:extLst>
              <a:ext uri="{FF2B5EF4-FFF2-40B4-BE49-F238E27FC236}">
                <a16:creationId xmlns:a16="http://schemas.microsoft.com/office/drawing/2014/main" id="{0A5F45FF-DBB8-44BF-B607-5B7D06AAFB18}"/>
              </a:ext>
            </a:extLst>
          </p:cNvPr>
          <p:cNvPicPr/>
          <p:nvPr/>
        </p:nvPicPr>
        <p:blipFill>
          <a:blip r:embed="rId4"/>
          <a:srcRect/>
          <a:stretch>
            <a:fillRect/>
          </a:stretch>
        </p:blipFill>
        <p:spPr>
          <a:xfrm>
            <a:off x="12496800" y="3467100"/>
            <a:ext cx="2895600" cy="3352800"/>
          </a:xfrm>
          <a:prstGeom prst="rect">
            <a:avLst/>
          </a:prstGeom>
          <a:ln/>
        </p:spPr>
      </p:pic>
    </p:spTree>
    <p:extLst>
      <p:ext uri="{BB962C8B-B14F-4D97-AF65-F5344CB8AC3E}">
        <p14:creationId xmlns:p14="http://schemas.microsoft.com/office/powerpoint/2010/main" val="247290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Krathwohl’s taxonomy (1/2)</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143000" y="1790700"/>
            <a:ext cx="16002000" cy="7543800"/>
          </a:xfrm>
        </p:spPr>
        <p:txBody>
          <a:bodyPr>
            <a:normAutofit/>
          </a:bodyPr>
          <a:lstStyle/>
          <a:p>
            <a:pPr marL="0" indent="0" algn="ctr">
              <a:buNone/>
            </a:pPr>
            <a:r>
              <a:rPr lang="en-US" b="1" dirty="0"/>
              <a:t>So, how do we build up “tolerant, positive and supportive attitudes” systematically? </a:t>
            </a:r>
          </a:p>
          <a:p>
            <a:pPr marL="0" indent="0" algn="ctr">
              <a:buNone/>
            </a:pPr>
            <a:r>
              <a:rPr lang="en-US" b="1" dirty="0"/>
              <a:t>Can we do this at all? Is it not indoctrination?</a:t>
            </a:r>
          </a:p>
          <a:p>
            <a:pPr marL="0" indent="0" algn="just">
              <a:buNone/>
            </a:pPr>
            <a:endParaRPr lang="en-US" dirty="0"/>
          </a:p>
          <a:p>
            <a:pPr marL="0" indent="0" algn="just">
              <a:buNone/>
            </a:pPr>
            <a:r>
              <a:rPr lang="en-US" dirty="0"/>
              <a:t>Indoctrination means to instill specific thoughts and attitudes in people. This is not what we want to do. We want to encourage empowerment of VET students and critical thinking, so that they can construct their own values and actions. They may need to strengthen agreements on </a:t>
            </a:r>
            <a:r>
              <a:rPr lang="en-US" dirty="0" err="1"/>
              <a:t>behavioural</a:t>
            </a:r>
            <a:r>
              <a:rPr lang="en-US" dirty="0"/>
              <a:t> norms but in some cases they also need to learn how to resist norms that are discriminating, excluding and dysfunctional. As an educational institution we can train this. Whether VET students use these skills remains their own choice. Still, practice shows that when you train students on critical thinking, including emotional and attitudinal self-reflection, this commonly leads to a more nuanced view, less fear of differences, more tolerance, and more support for diversity.</a:t>
            </a:r>
          </a:p>
          <a:p>
            <a:pPr marL="0" indent="0" algn="just">
              <a:buNone/>
            </a:pPr>
            <a:endParaRPr lang="en-US" dirty="0"/>
          </a:p>
          <a:p>
            <a:pPr marL="0" indent="0" algn="just">
              <a:buNone/>
            </a:pPr>
            <a:endParaRPr lang="en-US" dirty="0"/>
          </a:p>
          <a:p>
            <a:pPr marL="0" indent="0" algn="just">
              <a:buNone/>
            </a:pPr>
            <a:endParaRPr lang="en-US"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spTree>
    <p:extLst>
      <p:ext uri="{BB962C8B-B14F-4D97-AF65-F5344CB8AC3E}">
        <p14:creationId xmlns:p14="http://schemas.microsoft.com/office/powerpoint/2010/main" val="21293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Krathwohl’s taxonomy (2/2)</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143000" y="1790700"/>
            <a:ext cx="9144000" cy="7543800"/>
          </a:xfrm>
        </p:spPr>
        <p:txBody>
          <a:bodyPr>
            <a:normAutofit fontScale="92500" lnSpcReduction="10000"/>
          </a:bodyPr>
          <a:lstStyle/>
          <a:p>
            <a:pPr marL="0" indent="0" algn="just">
              <a:buNone/>
            </a:pPr>
            <a:endParaRPr lang="en-US" dirty="0"/>
          </a:p>
          <a:p>
            <a:pPr marL="0" indent="0" algn="just">
              <a:buNone/>
            </a:pPr>
            <a:r>
              <a:rPr lang="en-US" dirty="0"/>
              <a:t>The educational experts Bloom, Krathwohl and Anderson developed a way to get more insight on how schools and teachers can systematically promote critical reflection on the attitudinal level. They first developed the Taxonomy of Objectives for the Cognitive Domain (knowledge) and then corresponding taxonomies for the Affective (emotional and attitudinal) and the Psycho-Motoric (skills) Domains. The taxonomy of cognitive objectives (which is usually called the taxonomy of Bloom) is most famous and is often a standard resource in training institutions. The taxonomy of affective objectives (which is usually called the taxonomy of Krathwohl) is much less known. Because it is so important for our purpose, we go into it here. We are presenting a version that is slightly edited by GALE for the needs of teaching about sexual and gender diversity. </a:t>
            </a:r>
          </a:p>
          <a:p>
            <a:pPr marL="0" indent="0" algn="just">
              <a:buNone/>
            </a:pPr>
            <a:endParaRPr lang="en-US" dirty="0"/>
          </a:p>
          <a:p>
            <a:pPr marL="0" indent="0" algn="just">
              <a:buNone/>
            </a:pPr>
            <a:endParaRPr lang="en-US" dirty="0"/>
          </a:p>
          <a:p>
            <a:pPr marL="0" indent="0" algn="just">
              <a:buNone/>
            </a:pPr>
            <a:endParaRPr lang="en-US"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pic>
        <p:nvPicPr>
          <p:cNvPr id="4" name="image1.jpg">
            <a:extLst>
              <a:ext uri="{FF2B5EF4-FFF2-40B4-BE49-F238E27FC236}">
                <a16:creationId xmlns:a16="http://schemas.microsoft.com/office/drawing/2014/main" id="{C7535859-F391-4864-9E9B-A711F5945098}"/>
              </a:ext>
            </a:extLst>
          </p:cNvPr>
          <p:cNvPicPr/>
          <p:nvPr/>
        </p:nvPicPr>
        <p:blipFill>
          <a:blip r:embed="rId4"/>
          <a:srcRect/>
          <a:stretch>
            <a:fillRect/>
          </a:stretch>
        </p:blipFill>
        <p:spPr>
          <a:xfrm>
            <a:off x="10287000" y="2324100"/>
            <a:ext cx="7315200" cy="6400800"/>
          </a:xfrm>
          <a:prstGeom prst="rect">
            <a:avLst/>
          </a:prstGeom>
          <a:ln/>
        </p:spPr>
      </p:pic>
    </p:spTree>
    <p:extLst>
      <p:ext uri="{BB962C8B-B14F-4D97-AF65-F5344CB8AC3E}">
        <p14:creationId xmlns:p14="http://schemas.microsoft.com/office/powerpoint/2010/main" val="95536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The taxonomy of affective goals</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143000" y="1790700"/>
            <a:ext cx="9144000" cy="7543800"/>
          </a:xfrm>
        </p:spPr>
        <p:txBody>
          <a:bodyPr>
            <a:normAutofit/>
          </a:bodyPr>
          <a:lstStyle/>
          <a:p>
            <a:pPr marL="0" indent="0" algn="just">
              <a:buNone/>
            </a:pPr>
            <a:r>
              <a:rPr lang="en-GB" dirty="0"/>
              <a:t>The Taxonomy of Krathwohl has five levels. Getting (emotional) “attention” is the start level. “Characterisation” is the highest level. </a:t>
            </a:r>
          </a:p>
          <a:p>
            <a:pPr marL="0" indent="0" algn="just">
              <a:buNone/>
            </a:pPr>
            <a:endParaRPr lang="en-GB" dirty="0"/>
          </a:p>
          <a:p>
            <a:pPr marL="0" indent="0" algn="just">
              <a:buNone/>
            </a:pPr>
            <a:r>
              <a:rPr lang="en-GB" i="1" dirty="0"/>
              <a:t>Click on each of the levels to know more about each level.</a:t>
            </a:r>
            <a:endParaRPr lang="en-US" i="1" dirty="0"/>
          </a:p>
          <a:p>
            <a:r>
              <a:rPr lang="en-GB" b="1" dirty="0"/>
              <a:t>Attention</a:t>
            </a:r>
            <a:endParaRPr lang="el-GR" dirty="0"/>
          </a:p>
          <a:p>
            <a:r>
              <a:rPr lang="en-GB" b="1" dirty="0"/>
              <a:t>Interest</a:t>
            </a:r>
            <a:endParaRPr lang="el-GR" dirty="0"/>
          </a:p>
          <a:p>
            <a:r>
              <a:rPr lang="en-GB" b="1" dirty="0"/>
              <a:t>Appreciation</a:t>
            </a:r>
            <a:endParaRPr lang="el-GR" dirty="0"/>
          </a:p>
          <a:p>
            <a:r>
              <a:rPr lang="en-GB" b="1" dirty="0"/>
              <a:t>Reorganisation</a:t>
            </a:r>
            <a:endParaRPr lang="el-GR" dirty="0"/>
          </a:p>
          <a:p>
            <a:r>
              <a:rPr lang="en-GB" b="1" dirty="0"/>
              <a:t>Characterisation</a:t>
            </a:r>
            <a:endParaRPr lang="el-GR" dirty="0"/>
          </a:p>
          <a:p>
            <a:pPr marL="0" indent="0" algn="just">
              <a:buNone/>
            </a:pPr>
            <a:endParaRPr lang="en-US" b="1" dirty="0"/>
          </a:p>
          <a:p>
            <a:pPr marL="0" indent="0" algn="just">
              <a:buNone/>
            </a:pPr>
            <a:endParaRPr lang="en-US" dirty="0"/>
          </a:p>
          <a:p>
            <a:pPr marL="0" indent="0" algn="just">
              <a:buNone/>
            </a:pPr>
            <a:endParaRPr lang="en-US"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5B8DE7E0-95BF-4DF9-B5B7-F727FAC6538A}"/>
              </a:ext>
            </a:extLst>
          </p:cNvPr>
          <p:cNvPicPr>
            <a:picLocks noChangeAspect="1"/>
          </p:cNvPicPr>
          <p:nvPr/>
        </p:nvPicPr>
        <p:blipFill rotWithShape="1">
          <a:blip r:embed="rId4"/>
          <a:srcRect l="21668" t="27777" r="42499" b="12010"/>
          <a:stretch/>
        </p:blipFill>
        <p:spPr>
          <a:xfrm>
            <a:off x="10577623" y="2236948"/>
            <a:ext cx="6553200" cy="6182435"/>
          </a:xfrm>
          <a:prstGeom prst="rect">
            <a:avLst/>
          </a:prstGeom>
        </p:spPr>
      </p:pic>
    </p:spTree>
    <p:extLst>
      <p:ext uri="{BB962C8B-B14F-4D97-AF65-F5344CB8AC3E}">
        <p14:creationId xmlns:p14="http://schemas.microsoft.com/office/powerpoint/2010/main" val="59382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981200" y="342900"/>
            <a:ext cx="15544800" cy="1447800"/>
          </a:xfrm>
        </p:spPr>
        <p:txBody>
          <a:bodyPr>
            <a:normAutofit fontScale="90000"/>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Self reflection activity: a possible structure for a spiral Curriculum including sexual and gender diversity</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544800" cy="6934200"/>
          </a:xfrm>
        </p:spPr>
        <p:txBody>
          <a:bodyPr>
            <a:normAutofit/>
          </a:bodyPr>
          <a:lstStyle/>
          <a:p>
            <a:r>
              <a:rPr lang="en-GB" dirty="0"/>
              <a:t>Students explore their primary feelings around diversity, exclusion and sexual and gender diversity</a:t>
            </a:r>
            <a:endParaRPr lang="el-GR" dirty="0"/>
          </a:p>
          <a:p>
            <a:r>
              <a:rPr lang="en-GB" dirty="0"/>
              <a:t>Students orient themselves on what it means to be professional and what gender and sexuality have to do with that</a:t>
            </a:r>
          </a:p>
          <a:p>
            <a:endParaRPr lang="en-GB" sz="1800" dirty="0">
              <a:solidFill>
                <a:schemeClr val="dk1"/>
              </a:solidFill>
            </a:endParaRPr>
          </a:p>
        </p:txBody>
      </p:sp>
      <p:graphicFrame>
        <p:nvGraphicFramePr>
          <p:cNvPr id="2" name="Table 1">
            <a:extLst>
              <a:ext uri="{FF2B5EF4-FFF2-40B4-BE49-F238E27FC236}">
                <a16:creationId xmlns:a16="http://schemas.microsoft.com/office/drawing/2014/main" id="{60ABDD60-4135-43E7-A0C6-D694CC20C9E2}"/>
              </a:ext>
            </a:extLst>
          </p:cNvPr>
          <p:cNvGraphicFramePr>
            <a:graphicFrameLocks noGrp="1"/>
          </p:cNvGraphicFramePr>
          <p:nvPr>
            <p:extLst>
              <p:ext uri="{D42A27DB-BD31-4B8C-83A1-F6EECF244321}">
                <p14:modId xmlns:p14="http://schemas.microsoft.com/office/powerpoint/2010/main" val="1487618289"/>
              </p:ext>
            </p:extLst>
          </p:nvPr>
        </p:nvGraphicFramePr>
        <p:xfrm>
          <a:off x="3276600" y="5514232"/>
          <a:ext cx="12192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779191762"/>
                    </a:ext>
                  </a:extLst>
                </a:gridCol>
                <a:gridCol w="3048000">
                  <a:extLst>
                    <a:ext uri="{9D8B030D-6E8A-4147-A177-3AD203B41FA5}">
                      <a16:colId xmlns:a16="http://schemas.microsoft.com/office/drawing/2014/main" val="3268615606"/>
                    </a:ext>
                  </a:extLst>
                </a:gridCol>
                <a:gridCol w="3048000">
                  <a:extLst>
                    <a:ext uri="{9D8B030D-6E8A-4147-A177-3AD203B41FA5}">
                      <a16:colId xmlns:a16="http://schemas.microsoft.com/office/drawing/2014/main" val="40721947"/>
                    </a:ext>
                  </a:extLst>
                </a:gridCol>
                <a:gridCol w="3048000">
                  <a:extLst>
                    <a:ext uri="{9D8B030D-6E8A-4147-A177-3AD203B41FA5}">
                      <a16:colId xmlns:a16="http://schemas.microsoft.com/office/drawing/2014/main" val="2379955133"/>
                    </a:ext>
                  </a:extLst>
                </a:gridCol>
              </a:tblGrid>
              <a:tr h="370840">
                <a:tc>
                  <a:txBody>
                    <a:bodyPr/>
                    <a:lstStyle/>
                    <a:p>
                      <a:endParaRPr lang="el-GR" dirty="0"/>
                    </a:p>
                  </a:txBody>
                  <a:tcPr/>
                </a:tc>
                <a:tc>
                  <a:txBody>
                    <a:bodyPr/>
                    <a:lstStyle/>
                    <a:p>
                      <a:pPr algn="ctr"/>
                      <a:r>
                        <a:rPr lang="en-US" dirty="0"/>
                        <a:t>Year 1</a:t>
                      </a:r>
                      <a:endParaRPr lang="el-GR" dirty="0"/>
                    </a:p>
                  </a:txBody>
                  <a:tcPr/>
                </a:tc>
                <a:tc>
                  <a:txBody>
                    <a:bodyPr/>
                    <a:lstStyle/>
                    <a:p>
                      <a:pPr algn="ctr"/>
                      <a:r>
                        <a:rPr lang="en-US" dirty="0"/>
                        <a:t>Year 2</a:t>
                      </a:r>
                      <a:endParaRPr lang="el-GR" dirty="0"/>
                    </a:p>
                  </a:txBody>
                  <a:tcPr/>
                </a:tc>
                <a:tc>
                  <a:txBody>
                    <a:bodyPr/>
                    <a:lstStyle/>
                    <a:p>
                      <a:pPr algn="ctr"/>
                      <a:r>
                        <a:rPr lang="en-US" dirty="0"/>
                        <a:t>Year 3</a:t>
                      </a:r>
                      <a:endParaRPr lang="el-GR" dirty="0"/>
                    </a:p>
                  </a:txBody>
                  <a:tcPr/>
                </a:tc>
                <a:extLst>
                  <a:ext uri="{0D108BD9-81ED-4DB2-BD59-A6C34878D82A}">
                    <a16:rowId xmlns:a16="http://schemas.microsoft.com/office/drawing/2014/main" val="383070185"/>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2179042205"/>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555156120"/>
                  </a:ext>
                </a:extLst>
              </a:tr>
              <a:tr h="37084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276969720"/>
                  </a:ext>
                </a:extLst>
              </a:tr>
              <a:tr h="370840">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1356230589"/>
                  </a:ext>
                </a:extLst>
              </a:tr>
              <a:tr h="370840">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504751013"/>
                  </a:ext>
                </a:extLst>
              </a:tr>
            </a:tbl>
          </a:graphicData>
        </a:graphic>
      </p:graphicFrame>
      <p:sp>
        <p:nvSpPr>
          <p:cNvPr id="4" name="Rectangle 3">
            <a:extLst>
              <a:ext uri="{FF2B5EF4-FFF2-40B4-BE49-F238E27FC236}">
                <a16:creationId xmlns:a16="http://schemas.microsoft.com/office/drawing/2014/main" id="{8184C416-283F-4813-91B7-CFD9ACAEBC6F}"/>
              </a:ext>
            </a:extLst>
          </p:cNvPr>
          <p:cNvSpPr/>
          <p:nvPr/>
        </p:nvSpPr>
        <p:spPr>
          <a:xfrm>
            <a:off x="11811000" y="4057471"/>
            <a:ext cx="38862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a:t>VET Students orient themselves on what it means to be professional and what gender and sexuality have to do with that”</a:t>
            </a:r>
          </a:p>
        </p:txBody>
      </p:sp>
      <p:sp>
        <p:nvSpPr>
          <p:cNvPr id="7" name="Rectangle 6">
            <a:extLst>
              <a:ext uri="{FF2B5EF4-FFF2-40B4-BE49-F238E27FC236}">
                <a16:creationId xmlns:a16="http://schemas.microsoft.com/office/drawing/2014/main" id="{3F52F36C-7FB2-4125-866F-92F2A03CDADD}"/>
              </a:ext>
            </a:extLst>
          </p:cNvPr>
          <p:cNvSpPr/>
          <p:nvPr/>
        </p:nvSpPr>
        <p:spPr>
          <a:xfrm>
            <a:off x="609600" y="8200937"/>
            <a:ext cx="43434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VET students explore their primary feelings around diversity, exclusion and sexual and gender diversity”</a:t>
            </a:r>
          </a:p>
        </p:txBody>
      </p:sp>
      <p:sp>
        <p:nvSpPr>
          <p:cNvPr id="8" name="Rectangle 7">
            <a:extLst>
              <a:ext uri="{FF2B5EF4-FFF2-40B4-BE49-F238E27FC236}">
                <a16:creationId xmlns:a16="http://schemas.microsoft.com/office/drawing/2014/main" id="{41E5BCDA-D1E3-480A-B219-84AABAFE77BF}"/>
              </a:ext>
            </a:extLst>
          </p:cNvPr>
          <p:cNvSpPr/>
          <p:nvPr/>
        </p:nvSpPr>
        <p:spPr>
          <a:xfrm>
            <a:off x="11811000" y="8263235"/>
            <a:ext cx="434340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dirty="0"/>
              <a:t>“VET students form an opinion about sexual and gender diversity and learn to formulate it with respect for others”</a:t>
            </a:r>
          </a:p>
        </p:txBody>
      </p:sp>
      <p:sp>
        <p:nvSpPr>
          <p:cNvPr id="9" name="Rectangle 8">
            <a:extLst>
              <a:ext uri="{FF2B5EF4-FFF2-40B4-BE49-F238E27FC236}">
                <a16:creationId xmlns:a16="http://schemas.microsoft.com/office/drawing/2014/main" id="{9DB3FE82-41D6-4E33-9750-C341C325C71C}"/>
              </a:ext>
            </a:extLst>
          </p:cNvPr>
          <p:cNvSpPr/>
          <p:nvPr/>
        </p:nvSpPr>
        <p:spPr>
          <a:xfrm>
            <a:off x="1219200" y="4290567"/>
            <a:ext cx="43434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“VET students learn to authentically and empathically listen, including to LGBTIQ+ clients or customers”</a:t>
            </a:r>
            <a:endParaRPr lang="en-US" dirty="0"/>
          </a:p>
        </p:txBody>
      </p:sp>
      <p:sp>
        <p:nvSpPr>
          <p:cNvPr id="10" name="Rectangle 9">
            <a:extLst>
              <a:ext uri="{FF2B5EF4-FFF2-40B4-BE49-F238E27FC236}">
                <a16:creationId xmlns:a16="http://schemas.microsoft.com/office/drawing/2014/main" id="{883B991D-079A-4075-B654-CD5E96793D45}"/>
              </a:ext>
            </a:extLst>
          </p:cNvPr>
          <p:cNvSpPr/>
          <p:nvPr/>
        </p:nvSpPr>
        <p:spPr>
          <a:xfrm>
            <a:off x="6324600" y="8124735"/>
            <a:ext cx="43434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t>“VET </a:t>
            </a:r>
            <a:r>
              <a:rPr lang="en-US" dirty="0"/>
              <a:t>students explore how they will deal with negative or unsupportive challenges to their professional attitude concerning sexuality and gender</a:t>
            </a:r>
            <a:r>
              <a:rPr lang="en-GB" dirty="0"/>
              <a:t>”</a:t>
            </a:r>
            <a:endParaRPr lang="en-US" dirty="0"/>
          </a:p>
        </p:txBody>
      </p:sp>
      <p:sp>
        <p:nvSpPr>
          <p:cNvPr id="11" name="Rectangle 10">
            <a:extLst>
              <a:ext uri="{FF2B5EF4-FFF2-40B4-BE49-F238E27FC236}">
                <a16:creationId xmlns:a16="http://schemas.microsoft.com/office/drawing/2014/main" id="{712D6F89-A019-4EE1-A515-38CFDFC2519C}"/>
              </a:ext>
            </a:extLst>
          </p:cNvPr>
          <p:cNvSpPr/>
          <p:nvPr/>
        </p:nvSpPr>
        <p:spPr>
          <a:xfrm>
            <a:off x="6477001" y="3955287"/>
            <a:ext cx="4343400"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dirty="0"/>
              <a:t>“VET </a:t>
            </a:r>
            <a:r>
              <a:rPr lang="en-GB" dirty="0">
                <a:latin typeface="Calibri" panose="020F0502020204030204" pitchFamily="34" charset="0"/>
                <a:ea typeface="Calibri" panose="020F0502020204030204" pitchFamily="34" charset="0"/>
              </a:rPr>
              <a:t>students align their own values and norms concerning sexuality and gender with the expected professional practice</a:t>
            </a:r>
            <a:endParaRPr lang="en-US" dirty="0"/>
          </a:p>
        </p:txBody>
      </p:sp>
    </p:spTree>
    <p:extLst>
      <p:ext uri="{BB962C8B-B14F-4D97-AF65-F5344CB8AC3E}">
        <p14:creationId xmlns:p14="http://schemas.microsoft.com/office/powerpoint/2010/main" val="2087871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How to start developing a spiral curriculum</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143000" y="1790700"/>
            <a:ext cx="15697200" cy="7543800"/>
          </a:xfrm>
        </p:spPr>
        <p:txBody>
          <a:bodyPr>
            <a:normAutofit lnSpcReduction="10000"/>
          </a:bodyPr>
          <a:lstStyle/>
          <a:p>
            <a:pPr marL="0" indent="0" algn="just">
              <a:buNone/>
            </a:pPr>
            <a:endParaRPr lang="en-US" b="1" dirty="0"/>
          </a:p>
          <a:p>
            <a:pPr marL="0" indent="0" algn="ctr">
              <a:spcAft>
                <a:spcPts val="0"/>
              </a:spcAft>
              <a:buNone/>
            </a:pPr>
            <a:r>
              <a:rPr lang="en-GB" b="1" u="sng" dirty="0">
                <a:latin typeface="Calibri" panose="020F0502020204030204" pitchFamily="34" charset="0"/>
                <a:ea typeface="Calibri" panose="020F0502020204030204" pitchFamily="34" charset="0"/>
              </a:rPr>
              <a:t>How can you introduce the idea of embedding sexual and gender diversity in a spiral curriculum to your team? </a:t>
            </a:r>
          </a:p>
          <a:p>
            <a:pPr marL="0" indent="0" algn="ctr">
              <a:spcAft>
                <a:spcPts val="0"/>
              </a:spcAft>
              <a:buNone/>
            </a:pPr>
            <a:endParaRPr lang="en-GB" b="1" u="sng" dirty="0">
              <a:latin typeface="Calibri" panose="020F0502020204030204" pitchFamily="34" charset="0"/>
              <a:ea typeface="Calibri" panose="020F0502020204030204" pitchFamily="34" charset="0"/>
            </a:endParaRPr>
          </a:p>
          <a:p>
            <a:pPr marL="0" indent="0" algn="just">
              <a:spcAft>
                <a:spcPts val="0"/>
              </a:spcAft>
              <a:buNone/>
            </a:pPr>
            <a:r>
              <a:rPr lang="en-GB" dirty="0">
                <a:latin typeface="Calibri" panose="020F0502020204030204" pitchFamily="34" charset="0"/>
                <a:ea typeface="Calibri" panose="020F0502020204030204" pitchFamily="34" charset="0"/>
              </a:rPr>
              <a:t>One way of doing that is to plan a brainstorming activity on the ideal spiral curriculum at the end of training. We will present it briefly here but you can check the full version on the online platform (practical assignment document) and carry out this exercise in your classroom.</a:t>
            </a:r>
          </a:p>
          <a:p>
            <a:pPr algn="just">
              <a:spcAft>
                <a:spcPts val="0"/>
              </a:spcAft>
            </a:pPr>
            <a:endParaRPr lang="el-GR" dirty="0">
              <a:latin typeface="Calibri" panose="020F0502020204030204" pitchFamily="34" charset="0"/>
              <a:ea typeface="Calibri" panose="020F0502020204030204" pitchFamily="34" charset="0"/>
            </a:endParaRPr>
          </a:p>
          <a:p>
            <a:pPr marL="914400" lvl="1" indent="-514350" algn="just">
              <a:buFont typeface="+mj-lt"/>
              <a:buAutoNum type="arabicPeriod"/>
            </a:pPr>
            <a:r>
              <a:rPr lang="en-GB" dirty="0">
                <a:latin typeface="Calibri" panose="020F0502020204030204" pitchFamily="34" charset="0"/>
                <a:ea typeface="Calibri" panose="020F0502020204030204" pitchFamily="34" charset="0"/>
              </a:rPr>
              <a:t>Brief presentation of the idea of a spiral curriculum (see Bruner)</a:t>
            </a:r>
            <a:endParaRPr lang="el-GR" dirty="0">
              <a:latin typeface="Calibri" panose="020F0502020204030204" pitchFamily="34" charset="0"/>
              <a:ea typeface="Calibri" panose="020F0502020204030204" pitchFamily="34" charset="0"/>
            </a:endParaRPr>
          </a:p>
          <a:p>
            <a:pPr marL="914400" lvl="1" indent="-514350" algn="just">
              <a:buFont typeface="+mj-lt"/>
              <a:buAutoNum type="arabicPeriod"/>
            </a:pPr>
            <a:r>
              <a:rPr lang="en-GB" dirty="0">
                <a:latin typeface="Calibri" panose="020F0502020204030204" pitchFamily="34" charset="0"/>
                <a:ea typeface="Calibri" panose="020F0502020204030204" pitchFamily="34" charset="0"/>
              </a:rPr>
              <a:t>Design of a matrix with the components (see image below)</a:t>
            </a:r>
          </a:p>
          <a:p>
            <a:pPr marL="914400" lvl="1" indent="-514350" algn="just">
              <a:buFont typeface="+mj-lt"/>
              <a:buAutoNum type="arabicPeriod"/>
            </a:pPr>
            <a:r>
              <a:rPr lang="en-GB" dirty="0">
                <a:latin typeface="Calibri" panose="020F0502020204030204" pitchFamily="34" charset="0"/>
                <a:ea typeface="Calibri" panose="020F0502020204030204" pitchFamily="34" charset="0"/>
              </a:rPr>
              <a:t>Formulation of two (or more) groups to deliver the brainstorming activities; one subgroup brainstorms on the order of attitudinal objectives, the other(s) on embedded classroom activities per subject.</a:t>
            </a:r>
          </a:p>
          <a:p>
            <a:pPr marL="914400" lvl="1" indent="-514350" algn="just">
              <a:buFont typeface="+mj-lt"/>
              <a:buAutoNum type="arabicPeriod"/>
            </a:pPr>
            <a:r>
              <a:rPr lang="en-US" dirty="0">
                <a:latin typeface="Calibri" panose="020F0502020204030204" pitchFamily="34" charset="0"/>
                <a:ea typeface="Calibri" panose="020F0502020204030204" pitchFamily="34" charset="0"/>
              </a:rPr>
              <a:t>Actual delivery of the brainstorming activities</a:t>
            </a:r>
          </a:p>
          <a:p>
            <a:pPr marL="914400" lvl="1" indent="-514350" algn="just">
              <a:buFont typeface="+mj-lt"/>
              <a:buAutoNum type="arabicPeriod"/>
            </a:pPr>
            <a:r>
              <a:rPr lang="en-US" dirty="0">
                <a:latin typeface="Calibri" panose="020F0502020204030204" pitchFamily="34" charset="0"/>
                <a:ea typeface="Calibri" panose="020F0502020204030204" pitchFamily="34" charset="0"/>
              </a:rPr>
              <a:t>Debriefing session and presentation of findings; re-ordering of objectives and activities if necessary. </a:t>
            </a:r>
            <a:endParaRPr lang="en-US" dirty="0"/>
          </a:p>
          <a:p>
            <a:pPr algn="just"/>
            <a:endParaRPr lang="en-US" dirty="0"/>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02871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981200" y="228600"/>
            <a:ext cx="15544800" cy="1447800"/>
          </a:xfrm>
        </p:spPr>
        <p:txBody>
          <a:bodyPr>
            <a:normAutofit fontScale="90000"/>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Self reflection activity: how to start developing a spiral curriculum</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143000" y="1790700"/>
            <a:ext cx="15697200" cy="7543800"/>
          </a:xfrm>
        </p:spPr>
        <p:txBody>
          <a:bodyPr>
            <a:normAutofit/>
          </a:bodyPr>
          <a:lstStyle/>
          <a:p>
            <a:pPr marL="0" indent="0" algn="just">
              <a:buNone/>
            </a:pPr>
            <a:r>
              <a:rPr lang="en-US" dirty="0"/>
              <a:t>You may now reflect on how you can organize this type of spiral curriculum brainstorming activity. </a:t>
            </a:r>
          </a:p>
          <a:p>
            <a:pPr marL="0" indent="0" algn="just">
              <a:buNone/>
            </a:pPr>
            <a:r>
              <a:rPr lang="en-US" i="1" dirty="0"/>
              <a:t>Choose some of the preconditions that are necessary to make this a success. With each choice, we give some feedback.</a:t>
            </a:r>
          </a:p>
          <a:p>
            <a:pPr marL="0" indent="0" algn="r">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914400" lvl="1" indent="-514350" algn="just">
              <a:buAutoNum type="alphaUcPeriod"/>
            </a:pPr>
            <a:r>
              <a:rPr lang="en-US" dirty="0"/>
              <a:t>Before doing this activity, it is necessary to organize a lecture explaining the spiral curriculum by Bruner and the taxonomy of affective goals by Krathwohl. </a:t>
            </a:r>
          </a:p>
          <a:p>
            <a:pPr marL="914400" lvl="1" indent="-514350" algn="just">
              <a:buAutoNum type="alphaUcPeriod"/>
            </a:pPr>
            <a:r>
              <a:rPr lang="en-US" dirty="0"/>
              <a:t>All subjects need to be covered because all VET Teachers need to be consistent in their approach of gender and sexual diversity.</a:t>
            </a:r>
          </a:p>
          <a:p>
            <a:pPr marL="914400" lvl="1" indent="-514350" algn="just">
              <a:buAutoNum type="alphaUcPeriod"/>
            </a:pPr>
            <a:r>
              <a:rPr lang="en-US" dirty="0"/>
              <a:t>You need to involve the team manager in the planning and follow-up of this exercise.</a:t>
            </a:r>
          </a:p>
          <a:p>
            <a:pPr marL="914400" lvl="1" indent="-514350" algn="just">
              <a:buAutoNum type="alphaUcPeriod"/>
            </a:pPr>
            <a:r>
              <a:rPr lang="en-US" dirty="0"/>
              <a:t>You need to invite the future members of the spiral curriculum working group even before this training starts.</a:t>
            </a:r>
          </a:p>
          <a:p>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5279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6D5D887-5DA9-4FF0-BBCF-0CCB355F331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64990" y="1830515"/>
            <a:ext cx="8422576" cy="7275385"/>
          </a:xfrm>
          <a:effectLst>
            <a:glow rad="63500">
              <a:schemeClr val="accent1">
                <a:satMod val="175000"/>
                <a:alpha val="40000"/>
              </a:schemeClr>
            </a:glow>
          </a:effectLst>
        </p:spPr>
      </p:pic>
      <p:sp>
        <p:nvSpPr>
          <p:cNvPr id="13" name="Title 12">
            <a:extLst>
              <a:ext uri="{FF2B5EF4-FFF2-40B4-BE49-F238E27FC236}">
                <a16:creationId xmlns:a16="http://schemas.microsoft.com/office/drawing/2014/main" id="{F3558B70-581C-4221-A64B-8D023F6C5BDD}"/>
              </a:ext>
            </a:extLst>
          </p:cNvPr>
          <p:cNvSpPr>
            <a:spLocks noGrp="1"/>
          </p:cNvSpPr>
          <p:nvPr>
            <p:ph type="title"/>
          </p:nvPr>
        </p:nvSpPr>
        <p:spPr/>
        <p:txBody>
          <a:bodyPr>
            <a:normAutofit fontScale="90000"/>
          </a:bodyPr>
          <a:lstStyle/>
          <a:p>
            <a:br>
              <a:rPr lang="en-US"/>
            </a:br>
            <a:endParaRPr lang="el-GR" dirty="0"/>
          </a:p>
        </p:txBody>
      </p:sp>
      <p:sp>
        <p:nvSpPr>
          <p:cNvPr id="2" name="Content Placeholder 1">
            <a:extLst>
              <a:ext uri="{FF2B5EF4-FFF2-40B4-BE49-F238E27FC236}">
                <a16:creationId xmlns:a16="http://schemas.microsoft.com/office/drawing/2014/main" id="{EEE2B081-DAAF-475E-A42E-E89517857F59}"/>
              </a:ext>
            </a:extLst>
          </p:cNvPr>
          <p:cNvSpPr>
            <a:spLocks noGrp="1"/>
          </p:cNvSpPr>
          <p:nvPr>
            <p:ph sz="half" idx="1"/>
          </p:nvPr>
        </p:nvSpPr>
        <p:spPr>
          <a:xfrm>
            <a:off x="9677400" y="1830515"/>
            <a:ext cx="7543800" cy="7538009"/>
          </a:xfrm>
        </p:spPr>
        <p:txBody>
          <a:bodyPr/>
          <a:lstStyle/>
          <a:p>
            <a:pPr>
              <a:buFont typeface="Wingdings" panose="05000000000000000000" pitchFamily="2" charset="2"/>
              <a:buChar char="q"/>
            </a:pPr>
            <a:r>
              <a:rPr lang="en-US" i="1" dirty="0">
                <a:solidFill>
                  <a:schemeClr val="tx1">
                    <a:lumMod val="75000"/>
                    <a:lumOff val="25000"/>
                  </a:schemeClr>
                </a:solidFill>
              </a:rPr>
              <a:t>Fear</a:t>
            </a:r>
          </a:p>
          <a:p>
            <a:pPr>
              <a:buFont typeface="Wingdings" panose="05000000000000000000" pitchFamily="2" charset="2"/>
              <a:buChar char="q"/>
            </a:pPr>
            <a:r>
              <a:rPr lang="en-US" i="1" dirty="0">
                <a:solidFill>
                  <a:schemeClr val="tx1">
                    <a:lumMod val="75000"/>
                    <a:lumOff val="25000"/>
                  </a:schemeClr>
                </a:solidFill>
              </a:rPr>
              <a:t>Training</a:t>
            </a:r>
          </a:p>
          <a:p>
            <a:pPr>
              <a:buFont typeface="Wingdings" panose="05000000000000000000" pitchFamily="2" charset="2"/>
              <a:buChar char="q"/>
            </a:pPr>
            <a:r>
              <a:rPr lang="en-US" i="1" dirty="0">
                <a:solidFill>
                  <a:schemeClr val="tx1">
                    <a:lumMod val="75000"/>
                    <a:lumOff val="25000"/>
                  </a:schemeClr>
                </a:solidFill>
              </a:rPr>
              <a:t>Spiral curriculum</a:t>
            </a:r>
          </a:p>
          <a:p>
            <a:pPr>
              <a:buFont typeface="Wingdings" panose="05000000000000000000" pitchFamily="2" charset="2"/>
              <a:buChar char="q"/>
            </a:pPr>
            <a:r>
              <a:rPr lang="en-US" i="1" dirty="0">
                <a:solidFill>
                  <a:schemeClr val="tx1">
                    <a:lumMod val="75000"/>
                    <a:lumOff val="25000"/>
                  </a:schemeClr>
                </a:solidFill>
              </a:rPr>
              <a:t>Taxonomy of affective objectives</a:t>
            </a:r>
          </a:p>
          <a:p>
            <a:pPr>
              <a:buFont typeface="Wingdings" panose="05000000000000000000" pitchFamily="2" charset="2"/>
              <a:buChar char="q"/>
            </a:pPr>
            <a:r>
              <a:rPr lang="en-US" i="1" dirty="0">
                <a:solidFill>
                  <a:schemeClr val="tx1">
                    <a:lumMod val="75000"/>
                    <a:lumOff val="25000"/>
                  </a:schemeClr>
                </a:solidFill>
              </a:rPr>
              <a:t>Indoctrination</a:t>
            </a:r>
          </a:p>
          <a:p>
            <a:pPr>
              <a:buFont typeface="Wingdings" panose="05000000000000000000" pitchFamily="2" charset="2"/>
              <a:buChar char="q"/>
            </a:pPr>
            <a:r>
              <a:rPr lang="en-US" i="1" dirty="0">
                <a:solidFill>
                  <a:schemeClr val="tx1">
                    <a:lumMod val="75000"/>
                    <a:lumOff val="25000"/>
                  </a:schemeClr>
                </a:solidFill>
              </a:rPr>
              <a:t>Organizational change</a:t>
            </a:r>
          </a:p>
          <a:p>
            <a:pPr>
              <a:buFont typeface="Wingdings" panose="05000000000000000000" pitchFamily="2" charset="2"/>
              <a:buChar char="q"/>
            </a:pPr>
            <a:r>
              <a:rPr lang="en-US" i="1" dirty="0">
                <a:solidFill>
                  <a:schemeClr val="tx1">
                    <a:lumMod val="75000"/>
                    <a:lumOff val="25000"/>
                  </a:schemeClr>
                </a:solidFill>
              </a:rPr>
              <a:t>Innovators, early adopters, early and late majority, laggards</a:t>
            </a:r>
          </a:p>
          <a:p>
            <a:pPr>
              <a:buFont typeface="Wingdings" panose="05000000000000000000" pitchFamily="2" charset="2"/>
              <a:buChar char="q"/>
            </a:pPr>
            <a:r>
              <a:rPr lang="en-US" i="1" dirty="0">
                <a:solidFill>
                  <a:schemeClr val="tx1">
                    <a:lumMod val="75000"/>
                    <a:lumOff val="25000"/>
                  </a:schemeClr>
                </a:solidFill>
              </a:rPr>
              <a:t>Risk assessment</a:t>
            </a:r>
          </a:p>
          <a:p>
            <a:pPr>
              <a:buFont typeface="Wingdings" panose="05000000000000000000" pitchFamily="2" charset="2"/>
              <a:buChar char="q"/>
            </a:pPr>
            <a:r>
              <a:rPr lang="en-US" i="1" dirty="0">
                <a:solidFill>
                  <a:schemeClr val="tx1">
                    <a:lumMod val="75000"/>
                    <a:lumOff val="25000"/>
                  </a:schemeClr>
                </a:solidFill>
              </a:rPr>
              <a:t>Conflict escalation ladder</a:t>
            </a:r>
          </a:p>
          <a:p>
            <a:pPr marL="0" indent="0">
              <a:buNone/>
            </a:pPr>
            <a:endParaRPr lang="en-US" i="1" dirty="0">
              <a:solidFill>
                <a:schemeClr val="tx1">
                  <a:lumMod val="75000"/>
                  <a:lumOff val="25000"/>
                </a:schemeClr>
              </a:solidFill>
            </a:endParaRPr>
          </a:p>
        </p:txBody>
      </p:sp>
      <p:sp>
        <p:nvSpPr>
          <p:cNvPr id="4" name="Content Placeholder 1">
            <a:extLst>
              <a:ext uri="{FF2B5EF4-FFF2-40B4-BE49-F238E27FC236}">
                <a16:creationId xmlns:a16="http://schemas.microsoft.com/office/drawing/2014/main" id="{5DAF313C-9C3C-4EF6-B8DC-A529094F6335}"/>
              </a:ext>
            </a:extLst>
          </p:cNvPr>
          <p:cNvSpPr txBox="1">
            <a:spLocks/>
          </p:cNvSpPr>
          <p:nvPr/>
        </p:nvSpPr>
        <p:spPr>
          <a:xfrm>
            <a:off x="457200" y="4000500"/>
            <a:ext cx="16535400" cy="2125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Content Placeholder 1">
            <a:extLst>
              <a:ext uri="{FF2B5EF4-FFF2-40B4-BE49-F238E27FC236}">
                <a16:creationId xmlns:a16="http://schemas.microsoft.com/office/drawing/2014/main" id="{B0222252-51AE-4D81-BC21-7B73FFC12A11}"/>
              </a:ext>
            </a:extLst>
          </p:cNvPr>
          <p:cNvSpPr txBox="1">
            <a:spLocks/>
          </p:cNvSpPr>
          <p:nvPr/>
        </p:nvSpPr>
        <p:spPr>
          <a:xfrm>
            <a:off x="5448300" y="396339"/>
            <a:ext cx="7391400" cy="988317"/>
          </a:xfrm>
          <a:prstGeom prst="rect">
            <a:avLst/>
          </a:prstGeom>
        </p:spPr>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a:p>
            <a:pPr marL="0" indent="0" algn="ctr">
              <a:buFont typeface="Arial" pitchFamily="34" charset="0"/>
              <a:buNone/>
            </a:pPr>
            <a:r>
              <a:rPr lang="en-US" sz="21600" dirty="0">
                <a:solidFill>
                  <a:srgbClr val="7030A0"/>
                </a:solidFill>
                <a:effectLst>
                  <a:outerShdw blurRad="38100" dist="38100" dir="2700000" algn="tl">
                    <a:srgbClr val="000000">
                      <a:alpha val="43137"/>
                    </a:srgbClr>
                  </a:outerShdw>
                </a:effectLst>
                <a:latin typeface="Calisto MT" panose="02040603050505030304" pitchFamily="18" charset="0"/>
                <a:cs typeface="Dubai Medium" panose="020B0603030403030204" pitchFamily="34" charset="-78"/>
              </a:rPr>
              <a:t>Key Words</a:t>
            </a:r>
          </a:p>
          <a:p>
            <a:pPr marL="0" indent="0" algn="ctr">
              <a:buFont typeface="Arial" pitchFamily="34" charset="0"/>
              <a:buNone/>
            </a:pPr>
            <a:endParaRPr lang="en-US" dirty="0"/>
          </a:p>
        </p:txBody>
      </p:sp>
    </p:spTree>
    <p:extLst>
      <p:ext uri="{BB962C8B-B14F-4D97-AF65-F5344CB8AC3E}">
        <p14:creationId xmlns:p14="http://schemas.microsoft.com/office/powerpoint/2010/main" val="238899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Conflict management</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914400" y="1714500"/>
            <a:ext cx="16230600" cy="7620000"/>
          </a:xfrm>
        </p:spPr>
        <p:txBody>
          <a:bodyPr>
            <a:normAutofit fontScale="85000" lnSpcReduction="20000"/>
          </a:bodyPr>
          <a:lstStyle/>
          <a:p>
            <a:pPr algn="just"/>
            <a:r>
              <a:rPr lang="en-US" dirty="0"/>
              <a:t>By now, you should have realized how important it is to have an institutional vision which includes sexual and gender diversity in order to legitimize your actions as professionals. You should have also understood that a vision without implementation could become a dead letter, while implementation by heart requires a gradual growth of commitment in the VET team or institute. The Diffusion of Innovations theory of Rogers helped us to understand that we need to approach innovators and early adopters first, and – at first –not to give too much attention to laggards who are not open to review their objections.</a:t>
            </a:r>
          </a:p>
          <a:p>
            <a:pPr algn="just"/>
            <a:endParaRPr lang="en-US" dirty="0"/>
          </a:p>
          <a:p>
            <a:pPr algn="just"/>
            <a:r>
              <a:rPr lang="en-US" dirty="0"/>
              <a:t>Good intentions need concrete tools to be translated into practice. We suggested that developing a spiral curriculum is one of the best ways to make sure that good intentions of the team translate into real activities for VET students. In this regard, taxonomy of affective objectives by Krathwohl is a good guideline to help plan such a Curriculum. </a:t>
            </a:r>
          </a:p>
          <a:p>
            <a:pPr algn="just"/>
            <a:endParaRPr lang="en-US" dirty="0"/>
          </a:p>
          <a:p>
            <a:pPr algn="just"/>
            <a:r>
              <a:rPr lang="en-US" dirty="0"/>
              <a:t>Training VET Teachers, formulating a vision, extending the commitment in the team, and developing a spiral curriculum are preventive strategies which help to avoid conflicts around the topic of sexual and gender diversity. If such preventive measures are not in place, it is easier for conflicts to arise and for escalate into a small or larger crises. </a:t>
            </a:r>
          </a:p>
          <a:p>
            <a:pPr algn="just"/>
            <a:endParaRPr lang="en-US" dirty="0"/>
          </a:p>
          <a:p>
            <a:pPr algn="just"/>
            <a:r>
              <a:rPr lang="en-US" dirty="0"/>
              <a:t>But even when you do have these preventive strategies into place, it still can lead to negative feedback from inside or outside your VET institute. Now we will explore how we can manage internal or external conflicts and crises. We will give attention on how to assess the seriousness of risks and how to prevent escalation.</a:t>
            </a:r>
          </a:p>
          <a:p>
            <a:pPr marL="0" indent="0" algn="just">
              <a:buNone/>
            </a:pPr>
            <a:endParaRPr lang="en-GB" sz="13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37124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600200" y="376237"/>
            <a:ext cx="15544800" cy="14478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A conflict assessment matrix</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762000" y="1714500"/>
            <a:ext cx="9982200" cy="7543800"/>
          </a:xfrm>
        </p:spPr>
        <p:txBody>
          <a:bodyPr>
            <a:normAutofit fontScale="32500" lnSpcReduction="20000"/>
          </a:bodyPr>
          <a:lstStyle/>
          <a:p>
            <a:pPr marL="0" indent="0" algn="just">
              <a:buNone/>
            </a:pPr>
            <a:endParaRPr lang="en-GB" sz="16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algn="just"/>
            <a:r>
              <a:rPr lang="en-US" sz="8000" dirty="0"/>
              <a:t>Even if someone is trained on how to handle objections, there is always a risk that they may feel uncomfortable to object or try to block activities; it is possible that VET Managers, Teachers or Students act inadequately out of fear or lack of a proper assessment of the situation.</a:t>
            </a:r>
          </a:p>
          <a:p>
            <a:pPr algn="just"/>
            <a:endParaRPr lang="en-US" sz="8000" dirty="0"/>
          </a:p>
          <a:p>
            <a:pPr algn="just"/>
            <a:r>
              <a:rPr lang="en-US" sz="8000" dirty="0"/>
              <a:t>In the following slides, we offer a way to assess and deal with these risks. We do this in a general way, by providing some realistic examples. Every risk, whether potential or immediate, is unique and needs to be treated like that. The biggest risk is that involved stakeholders “panic” because their “fight or flight” impulse tends to respond aggressively or denying the risk situation. The most important way to deal with risks is to realize that such “panic” may happen and not fall into the trap of responding immediately based on their first impulses. </a:t>
            </a:r>
          </a:p>
          <a:p>
            <a:endParaRPr lang="en-US" sz="8000" dirty="0"/>
          </a:p>
          <a:p>
            <a:pPr algn="just"/>
            <a:r>
              <a:rPr lang="en-US" sz="8000" dirty="0"/>
              <a:t>Here we offer you a risk assessment matrix (provided also as a separate Excel sheet in the MOOC platform), to describe and analyze the risks and agree on appropriate prevention and handling of each risk. The matrix can be used to describe the risk event, and to assess the possible negative impact by agreeing on the levels of likelihood and severity of the risk.</a:t>
            </a:r>
          </a:p>
          <a:p>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pic>
        <p:nvPicPr>
          <p:cNvPr id="8" name="image3.png" descr="Afbeelding met tafel&#10;&#10;Automatisch gegenereerde beschrijving">
            <a:extLst>
              <a:ext uri="{FF2B5EF4-FFF2-40B4-BE49-F238E27FC236}">
                <a16:creationId xmlns:a16="http://schemas.microsoft.com/office/drawing/2014/main" id="{526BB1E2-E807-44BC-8F5A-C13AAD50BE4E}"/>
              </a:ext>
            </a:extLst>
          </p:cNvPr>
          <p:cNvPicPr>
            <a:picLocks/>
          </p:cNvPicPr>
          <p:nvPr/>
        </p:nvPicPr>
        <p:blipFill>
          <a:blip r:embed="rId4"/>
          <a:stretch>
            <a:fillRect/>
          </a:stretch>
        </p:blipFill>
        <p:spPr>
          <a:xfrm>
            <a:off x="10972800" y="1978087"/>
            <a:ext cx="6705600" cy="6975413"/>
          </a:xfrm>
          <a:prstGeom prst="rect">
            <a:avLst/>
          </a:prstGeom>
          <a:ln/>
        </p:spPr>
      </p:pic>
    </p:spTree>
    <p:extLst>
      <p:ext uri="{BB962C8B-B14F-4D97-AF65-F5344CB8AC3E}">
        <p14:creationId xmlns:p14="http://schemas.microsoft.com/office/powerpoint/2010/main" val="140187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3357283" y="372156"/>
            <a:ext cx="11810999" cy="11430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A conflict assessment matrix</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3" name="Content Placeholder 2">
            <a:extLst>
              <a:ext uri="{FF2B5EF4-FFF2-40B4-BE49-F238E27FC236}">
                <a16:creationId xmlns:a16="http://schemas.microsoft.com/office/drawing/2014/main" id="{E321157C-E32A-4E8B-8EFA-00A3DBAA340F}"/>
              </a:ext>
            </a:extLst>
          </p:cNvPr>
          <p:cNvSpPr>
            <a:spLocks noGrp="1"/>
          </p:cNvSpPr>
          <p:nvPr>
            <p:ph sz="half" idx="2"/>
          </p:nvPr>
        </p:nvSpPr>
        <p:spPr>
          <a:xfrm>
            <a:off x="10134600" y="2019300"/>
            <a:ext cx="7620000" cy="7394513"/>
          </a:xfrm>
        </p:spPr>
        <p:txBody>
          <a:bodyPr>
            <a:normAutofit lnSpcReduction="10000"/>
          </a:bodyPr>
          <a:lstStyle/>
          <a:p>
            <a:pPr marL="0" indent="0" algn="just">
              <a:buNone/>
            </a:pPr>
            <a:r>
              <a:rPr lang="en-GB" dirty="0"/>
              <a:t>You can try now how it works by yourself. For this exercise, we have simplified the risk assessment matrix to 6 instead of 25 nuances. </a:t>
            </a:r>
            <a:r>
              <a:rPr lang="en-GB" i="1" dirty="0"/>
              <a:t>Drag and drop the described risks to the category they belong to.</a:t>
            </a:r>
          </a:p>
          <a:p>
            <a:pPr marL="0" indent="0">
              <a:buNone/>
            </a:pPr>
            <a:endParaRPr lang="en-GB" dirty="0"/>
          </a:p>
          <a:p>
            <a:pPr marL="914400" lvl="1" indent="-514350" algn="just">
              <a:buAutoNum type="alphaUcPeriod"/>
            </a:pPr>
            <a:r>
              <a:rPr lang="en-GB" dirty="0"/>
              <a:t>A lesbian (VET) student is raped behind the football field by male students “to make her straight again”</a:t>
            </a:r>
          </a:p>
          <a:p>
            <a:pPr marL="914400" lvl="1" indent="-514350" algn="just">
              <a:buAutoNum type="alphaUcPeriod"/>
            </a:pPr>
            <a:r>
              <a:rPr lang="en-GB" dirty="0"/>
              <a:t>An </a:t>
            </a:r>
            <a:r>
              <a:rPr lang="en-GB" dirty="0" err="1"/>
              <a:t>androgenous</a:t>
            </a:r>
            <a:r>
              <a:rPr lang="en-GB" dirty="0"/>
              <a:t> looking VET student who is not identifying as non-binary is socially isolated and eventually burns out </a:t>
            </a:r>
          </a:p>
          <a:p>
            <a:pPr marL="914400" lvl="1" indent="-514350" algn="just">
              <a:buAutoNum type="alphaUcPeriod"/>
            </a:pPr>
            <a:r>
              <a:rPr lang="en-GB" dirty="0"/>
              <a:t>A gay VET student falls in love with a not-out bisexual student; who then starts to send him </a:t>
            </a:r>
            <a:r>
              <a:rPr lang="en-US" dirty="0"/>
              <a:t>photos with inappropriate content</a:t>
            </a:r>
          </a:p>
          <a:p>
            <a:pPr marL="914400" lvl="1" indent="-514350" algn="just">
              <a:buAutoNum type="alphaUcPeriod"/>
            </a:pPr>
            <a:r>
              <a:rPr lang="en-GB" dirty="0"/>
              <a:t>A VET trans student starts her transition and some students make denigrating remarks in class</a:t>
            </a:r>
            <a:endParaRPr lang="en-US" dirty="0"/>
          </a:p>
          <a:p>
            <a:pPr marL="914400" lvl="1" indent="-514350" algn="just">
              <a:buAutoNum type="alphaUcPeriod"/>
            </a:pPr>
            <a:r>
              <a:rPr lang="en-GB" dirty="0"/>
              <a:t>A VET teacher forgets the name of a  trans VET student and excuses himself </a:t>
            </a:r>
          </a:p>
          <a:p>
            <a:pPr marL="914400" lvl="1" indent="-514350" algn="just">
              <a:buAutoNum type="alphaUcPeriod"/>
            </a:pPr>
            <a:r>
              <a:rPr lang="en-GB" dirty="0"/>
              <a:t>An openly gay VET student is called names from a distance</a:t>
            </a:r>
            <a:endParaRPr lang="en-US" dirty="0"/>
          </a:p>
          <a:p>
            <a:endParaRPr lang="el-GR" dirty="0"/>
          </a:p>
          <a:p>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pic>
        <p:nvPicPr>
          <p:cNvPr id="11" name="Content Placeholder 10">
            <a:extLst>
              <a:ext uri="{FF2B5EF4-FFF2-40B4-BE49-F238E27FC236}">
                <a16:creationId xmlns:a16="http://schemas.microsoft.com/office/drawing/2014/main" id="{784417CF-BFA5-4314-95CC-DBE545DF7519}"/>
              </a:ext>
            </a:extLst>
          </p:cNvPr>
          <p:cNvPicPr>
            <a:picLocks noGrp="1" noChangeAspect="1"/>
          </p:cNvPicPr>
          <p:nvPr>
            <p:ph sz="half" idx="1"/>
          </p:nvPr>
        </p:nvPicPr>
        <p:blipFill>
          <a:blip r:embed="rId3"/>
          <a:stretch>
            <a:fillRect/>
          </a:stretch>
        </p:blipFill>
        <p:spPr>
          <a:xfrm>
            <a:off x="533400" y="2019300"/>
            <a:ext cx="9525868" cy="6752544"/>
          </a:xfrm>
          <a:prstGeom prst="rect">
            <a:avLst/>
          </a:prstGeom>
        </p:spPr>
      </p:pic>
    </p:spTree>
    <p:extLst>
      <p:ext uri="{BB962C8B-B14F-4D97-AF65-F5344CB8AC3E}">
        <p14:creationId xmlns:p14="http://schemas.microsoft.com/office/powerpoint/2010/main" val="3551164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3276600" y="409574"/>
            <a:ext cx="13030200" cy="1143000"/>
          </a:xfrm>
        </p:spPr>
        <p:txBody>
          <a:bodyPr>
            <a:normAutofit fontScale="90000"/>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How to develop solutions appropriate for the risks</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9" name="Content Placeholder 8">
            <a:extLst>
              <a:ext uri="{FF2B5EF4-FFF2-40B4-BE49-F238E27FC236}">
                <a16:creationId xmlns:a16="http://schemas.microsoft.com/office/drawing/2014/main" id="{B10DED17-33B0-4B1A-9084-14A92A18781B}"/>
              </a:ext>
            </a:extLst>
          </p:cNvPr>
          <p:cNvSpPr>
            <a:spLocks noGrp="1"/>
          </p:cNvSpPr>
          <p:nvPr>
            <p:ph idx="1"/>
          </p:nvPr>
        </p:nvSpPr>
        <p:spPr>
          <a:xfrm>
            <a:off x="986117" y="1866900"/>
            <a:ext cx="16078200" cy="6629400"/>
          </a:xfrm>
        </p:spPr>
        <p:txBody>
          <a:bodyPr>
            <a:normAutofit/>
          </a:bodyPr>
          <a:lstStyle/>
          <a:p>
            <a:pPr marL="0" indent="0">
              <a:buNone/>
            </a:pPr>
            <a:r>
              <a:rPr lang="en-US" dirty="0"/>
              <a:t>After assessing the type of risk, you need to develop appropriate solutions. </a:t>
            </a:r>
          </a:p>
          <a:p>
            <a:pPr marL="0" indent="0" algn="just">
              <a:buNone/>
            </a:pPr>
            <a:r>
              <a:rPr lang="en-US" b="1" u="sng" dirty="0"/>
              <a:t>Along which lines do you think should solutions be developed to be appropriate?</a:t>
            </a:r>
            <a:br>
              <a:rPr lang="en-US" b="1" u="sng" dirty="0"/>
            </a:br>
            <a:endParaRPr lang="en-US" b="1" u="sng" dirty="0"/>
          </a:p>
          <a:p>
            <a:pPr marL="914400" lvl="1" indent="-514350" algn="just">
              <a:buFont typeface="+mj-lt"/>
              <a:buAutoNum type="alphaUcPeriod"/>
            </a:pPr>
            <a:r>
              <a:rPr lang="en-US" dirty="0"/>
              <a:t>All risks should be treated with equal measures</a:t>
            </a:r>
          </a:p>
          <a:p>
            <a:pPr marL="914400" lvl="1" indent="-514350" algn="just">
              <a:buFont typeface="+mj-lt"/>
              <a:buAutoNum type="alphaUcPeriod"/>
            </a:pPr>
            <a:r>
              <a:rPr lang="en-US" dirty="0"/>
              <a:t>More severe risks should be anticipated in policy and the indicated measures should be described</a:t>
            </a:r>
          </a:p>
          <a:p>
            <a:pPr marL="914400" lvl="1" indent="-514350" algn="just">
              <a:buFont typeface="+mj-lt"/>
              <a:buAutoNum type="alphaUcPeriod"/>
            </a:pPr>
            <a:r>
              <a:rPr lang="en-US" dirty="0"/>
              <a:t>More likely risks should be anticipated in policy and the indicated measures should be described</a:t>
            </a:r>
          </a:p>
          <a:p>
            <a:pPr marL="914400" lvl="1" indent="-514350" algn="just">
              <a:buFont typeface="+mj-lt"/>
              <a:buAutoNum type="alphaUcPeriod"/>
            </a:pPr>
            <a:r>
              <a:rPr lang="en-US" dirty="0"/>
              <a:t>All risks should be looked at on their own merit and treated differentially depending on the context</a:t>
            </a:r>
          </a:p>
          <a:p>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89141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3276600" y="409574"/>
            <a:ext cx="13030200" cy="11430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The Conflict Escalation Ladder</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A23D61FF-816F-452F-972F-F74163614905}"/>
              </a:ext>
            </a:extLst>
          </p:cNvPr>
          <p:cNvGraphicFramePr>
            <a:graphicFrameLocks noGrp="1"/>
          </p:cNvGraphicFramePr>
          <p:nvPr>
            <p:ph idx="1"/>
            <p:extLst>
              <p:ext uri="{D42A27DB-BD31-4B8C-83A1-F6EECF244321}">
                <p14:modId xmlns:p14="http://schemas.microsoft.com/office/powerpoint/2010/main" val="1734939207"/>
              </p:ext>
            </p:extLst>
          </p:nvPr>
        </p:nvGraphicFramePr>
        <p:xfrm>
          <a:off x="3505200" y="6275842"/>
          <a:ext cx="11434483" cy="3114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CCC28621-F47F-4287-96EA-7AC6A0BD4936}"/>
              </a:ext>
            </a:extLst>
          </p:cNvPr>
          <p:cNvSpPr/>
          <p:nvPr/>
        </p:nvSpPr>
        <p:spPr>
          <a:xfrm>
            <a:off x="1295400" y="1843859"/>
            <a:ext cx="15011400" cy="4431983"/>
          </a:xfrm>
          <a:prstGeom prst="rect">
            <a:avLst/>
          </a:prstGeom>
        </p:spPr>
        <p:txBody>
          <a:bodyPr wrap="square">
            <a:spAutoFit/>
          </a:bodyPr>
          <a:lstStyle/>
          <a:p>
            <a:pPr algn="just">
              <a:spcAft>
                <a:spcPts val="0"/>
              </a:spcAft>
            </a:pPr>
            <a:r>
              <a:rPr lang="en-GB" dirty="0">
                <a:latin typeface="Calibri" panose="020F0502020204030204" pitchFamily="34" charset="0"/>
                <a:ea typeface="Calibri" panose="020F0502020204030204" pitchFamily="34" charset="0"/>
              </a:rPr>
              <a:t> </a:t>
            </a:r>
            <a:r>
              <a:rPr lang="en-GB" sz="2400" dirty="0">
                <a:latin typeface="Calibri" panose="020F0502020204030204" pitchFamily="34" charset="0"/>
                <a:ea typeface="Calibri" panose="020F0502020204030204" pitchFamily="34" charset="0"/>
              </a:rPr>
              <a:t>Risks don’t turn into a crisis automatically. They tend to start small, with uncomfortable feelings and disagreements, and then can escalate into a more serious conflict or crisis. During this escalation, the disagreement grows into a conflict which may get out of hand and will become increasingly unmanageable. </a:t>
            </a:r>
            <a:endParaRPr lang="el-GR" sz="2400" dirty="0">
              <a:latin typeface="Calibri" panose="020F0502020204030204" pitchFamily="34" charset="0"/>
              <a:ea typeface="Calibri" panose="020F0502020204030204" pitchFamily="34" charset="0"/>
            </a:endParaRPr>
          </a:p>
          <a:p>
            <a:pPr algn="just">
              <a:spcAft>
                <a:spcPts val="0"/>
              </a:spcAft>
            </a:pPr>
            <a:r>
              <a:rPr lang="en-GB" sz="2400" dirty="0">
                <a:latin typeface="Calibri" panose="020F0502020204030204" pitchFamily="34" charset="0"/>
                <a:ea typeface="Calibri" panose="020F0502020204030204" pitchFamily="34" charset="0"/>
              </a:rPr>
              <a:t> </a:t>
            </a:r>
            <a:endParaRPr lang="el-GR" sz="2400" dirty="0">
              <a:latin typeface="Calibri" panose="020F0502020204030204" pitchFamily="34" charset="0"/>
              <a:ea typeface="Calibri" panose="020F0502020204030204" pitchFamily="34" charset="0"/>
            </a:endParaRPr>
          </a:p>
          <a:p>
            <a:pPr algn="just">
              <a:spcAft>
                <a:spcPts val="0"/>
              </a:spcAft>
            </a:pPr>
            <a:r>
              <a:rPr lang="en-GB" sz="2400" dirty="0">
                <a:latin typeface="Calibri" panose="020F0502020204030204" pitchFamily="34" charset="0"/>
                <a:ea typeface="Calibri" panose="020F0502020204030204" pitchFamily="34" charset="0"/>
              </a:rPr>
              <a:t>The conflict escalation ladder illustrates how the escalation of disagreements can evolve. It also helps to see how risks and disagreements can be stopped in early stages, or de-escalated by toning down the conflict. </a:t>
            </a:r>
            <a:endParaRPr lang="el-GR" sz="2400" dirty="0">
              <a:latin typeface="Calibri" panose="020F0502020204030204" pitchFamily="34" charset="0"/>
              <a:ea typeface="Calibri" panose="020F0502020204030204" pitchFamily="34" charset="0"/>
            </a:endParaRPr>
          </a:p>
          <a:p>
            <a:pPr algn="just">
              <a:spcAft>
                <a:spcPts val="0"/>
              </a:spcAft>
            </a:pPr>
            <a:r>
              <a:rPr lang="en-GB" sz="2400" dirty="0">
                <a:latin typeface="Calibri" panose="020F0502020204030204" pitchFamily="34" charset="0"/>
                <a:ea typeface="Calibri" panose="020F0502020204030204" pitchFamily="34" charset="0"/>
              </a:rPr>
              <a:t> </a:t>
            </a:r>
            <a:endParaRPr lang="el-GR" sz="2400" dirty="0">
              <a:latin typeface="Calibri" panose="020F0502020204030204" pitchFamily="34" charset="0"/>
              <a:ea typeface="Calibri" panose="020F0502020204030204" pitchFamily="34" charset="0"/>
            </a:endParaRPr>
          </a:p>
          <a:p>
            <a:pPr algn="just"/>
            <a:r>
              <a:rPr lang="en-GB" sz="2400" dirty="0">
                <a:latin typeface="Calibri" panose="020F0502020204030204" pitchFamily="34" charset="0"/>
                <a:ea typeface="Calibri" panose="020F0502020204030204" pitchFamily="34" charset="0"/>
              </a:rPr>
              <a:t>There are many models for conflict escalation ladders. We present here a simpler version of Friedrich </a:t>
            </a:r>
            <a:r>
              <a:rPr lang="en-GB" sz="2400" dirty="0" err="1">
                <a:latin typeface="Calibri" panose="020F0502020204030204" pitchFamily="34" charset="0"/>
                <a:ea typeface="Calibri" panose="020F0502020204030204" pitchFamily="34" charset="0"/>
              </a:rPr>
              <a:t>Glasl</a:t>
            </a:r>
            <a:r>
              <a:rPr lang="en-GB" sz="2400" dirty="0">
                <a:latin typeface="Calibri" panose="020F0502020204030204" pitchFamily="34" charset="0"/>
                <a:ea typeface="Calibri" panose="020F0502020204030204" pitchFamily="34" charset="0"/>
              </a:rPr>
              <a:t> model. He distinguishes nine steps, which he subdivides in three levels: conflict is a problem, escalating into a struggle, and further escalating into a war.</a:t>
            </a:r>
            <a:r>
              <a:rPr lang="en-GB" dirty="0"/>
              <a:t> </a:t>
            </a:r>
          </a:p>
          <a:p>
            <a:pPr algn="just"/>
            <a:endParaRPr lang="en-GB" dirty="0"/>
          </a:p>
          <a:p>
            <a:pPr algn="just"/>
            <a:r>
              <a:rPr lang="en-GB" sz="2400" i="1" dirty="0"/>
              <a:t>Click on each of the steps to learn more about what </a:t>
            </a:r>
            <a:r>
              <a:rPr lang="en-GB" sz="2400" i="1" dirty="0" err="1"/>
              <a:t>Glasl</a:t>
            </a:r>
            <a:r>
              <a:rPr lang="en-GB" sz="2400" i="1" dirty="0"/>
              <a:t> describes as stages of conflict</a:t>
            </a:r>
            <a:endParaRPr lang="el-GR" sz="3200" i="1" dirty="0"/>
          </a:p>
        </p:txBody>
      </p:sp>
    </p:spTree>
    <p:extLst>
      <p:ext uri="{BB962C8B-B14F-4D97-AF65-F5344CB8AC3E}">
        <p14:creationId xmlns:p14="http://schemas.microsoft.com/office/powerpoint/2010/main" val="3885148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3276600" y="409574"/>
            <a:ext cx="13030200" cy="11430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How to de-escalate</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9" name="Content Placeholder 8">
            <a:extLst>
              <a:ext uri="{FF2B5EF4-FFF2-40B4-BE49-F238E27FC236}">
                <a16:creationId xmlns:a16="http://schemas.microsoft.com/office/drawing/2014/main" id="{B10DED17-33B0-4B1A-9084-14A92A18781B}"/>
              </a:ext>
            </a:extLst>
          </p:cNvPr>
          <p:cNvSpPr>
            <a:spLocks noGrp="1"/>
          </p:cNvSpPr>
          <p:nvPr>
            <p:ph idx="1"/>
          </p:nvPr>
        </p:nvSpPr>
        <p:spPr>
          <a:xfrm>
            <a:off x="986117" y="1866900"/>
            <a:ext cx="16078200" cy="6629400"/>
          </a:xfrm>
        </p:spPr>
        <p:txBody>
          <a:bodyPr>
            <a:normAutofit/>
          </a:bodyPr>
          <a:lstStyle/>
          <a:p>
            <a:pPr marL="0" indent="0">
              <a:buNone/>
            </a:pPr>
            <a:r>
              <a:rPr lang="en-US" dirty="0"/>
              <a:t>What strategies are available to de-escalate conflicts? Drag and drop the strategies to the appropriate phase. </a:t>
            </a:r>
          </a:p>
          <a:p>
            <a:pPr marL="0" indent="0">
              <a:buNone/>
            </a:pPr>
            <a:endParaRPr lang="en-US" dirty="0"/>
          </a:p>
          <a:p>
            <a:pPr marL="0" indent="0">
              <a:buNone/>
            </a:pPr>
            <a:r>
              <a:rPr lang="en-US" dirty="0"/>
              <a:t>	Mediation</a:t>
            </a:r>
          </a:p>
          <a:p>
            <a:pPr marL="0" indent="0">
              <a:buNone/>
            </a:pPr>
            <a:endParaRPr lang="en-US" dirty="0"/>
          </a:p>
          <a:p>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graphicFrame>
        <p:nvGraphicFramePr>
          <p:cNvPr id="4" name="Table 3">
            <a:extLst>
              <a:ext uri="{FF2B5EF4-FFF2-40B4-BE49-F238E27FC236}">
                <a16:creationId xmlns:a16="http://schemas.microsoft.com/office/drawing/2014/main" id="{9C6074EE-EFC8-435A-AE59-1982D2968156}"/>
              </a:ext>
            </a:extLst>
          </p:cNvPr>
          <p:cNvGraphicFramePr>
            <a:graphicFrameLocks noGrp="1"/>
          </p:cNvGraphicFramePr>
          <p:nvPr>
            <p:extLst>
              <p:ext uri="{D42A27DB-BD31-4B8C-83A1-F6EECF244321}">
                <p14:modId xmlns:p14="http://schemas.microsoft.com/office/powerpoint/2010/main" val="2085890039"/>
              </p:ext>
            </p:extLst>
          </p:nvPr>
        </p:nvGraphicFramePr>
        <p:xfrm>
          <a:off x="2929216" y="4215646"/>
          <a:ext cx="12463182" cy="1987926"/>
        </p:xfrm>
        <a:graphic>
          <a:graphicData uri="http://schemas.openxmlformats.org/drawingml/2006/table">
            <a:tbl>
              <a:tblPr firstRow="1" bandRow="1">
                <a:tableStyleId>{912C8C85-51F0-491E-9774-3900AFEF0FD7}</a:tableStyleId>
              </a:tblPr>
              <a:tblGrid>
                <a:gridCol w="4154394">
                  <a:extLst>
                    <a:ext uri="{9D8B030D-6E8A-4147-A177-3AD203B41FA5}">
                      <a16:colId xmlns:a16="http://schemas.microsoft.com/office/drawing/2014/main" val="1468582850"/>
                    </a:ext>
                  </a:extLst>
                </a:gridCol>
                <a:gridCol w="4154394">
                  <a:extLst>
                    <a:ext uri="{9D8B030D-6E8A-4147-A177-3AD203B41FA5}">
                      <a16:colId xmlns:a16="http://schemas.microsoft.com/office/drawing/2014/main" val="696655050"/>
                    </a:ext>
                  </a:extLst>
                </a:gridCol>
                <a:gridCol w="4154394">
                  <a:extLst>
                    <a:ext uri="{9D8B030D-6E8A-4147-A177-3AD203B41FA5}">
                      <a16:colId xmlns:a16="http://schemas.microsoft.com/office/drawing/2014/main" val="261919984"/>
                    </a:ext>
                  </a:extLst>
                </a:gridCol>
              </a:tblGrid>
              <a:tr h="662642">
                <a:tc>
                  <a:txBody>
                    <a:bodyPr/>
                    <a:lstStyle/>
                    <a:p>
                      <a:pPr algn="ctr"/>
                      <a:r>
                        <a:rPr lang="en-US" dirty="0"/>
                        <a:t>Problem</a:t>
                      </a:r>
                      <a:endParaRPr lang="el-GR" dirty="0"/>
                    </a:p>
                  </a:txBody>
                  <a:tcPr/>
                </a:tc>
                <a:tc>
                  <a:txBody>
                    <a:bodyPr/>
                    <a:lstStyle/>
                    <a:p>
                      <a:pPr algn="ctr"/>
                      <a:r>
                        <a:rPr lang="en-US" dirty="0"/>
                        <a:t>Struggle</a:t>
                      </a:r>
                      <a:endParaRPr lang="el-GR" dirty="0"/>
                    </a:p>
                  </a:txBody>
                  <a:tcPr/>
                </a:tc>
                <a:tc>
                  <a:txBody>
                    <a:bodyPr/>
                    <a:lstStyle/>
                    <a:p>
                      <a:pPr algn="ctr"/>
                      <a:r>
                        <a:rPr lang="en-US" dirty="0"/>
                        <a:t>War</a:t>
                      </a:r>
                      <a:endParaRPr lang="el-GR" dirty="0"/>
                    </a:p>
                  </a:txBody>
                  <a:tcPr/>
                </a:tc>
                <a:extLst>
                  <a:ext uri="{0D108BD9-81ED-4DB2-BD59-A6C34878D82A}">
                    <a16:rowId xmlns:a16="http://schemas.microsoft.com/office/drawing/2014/main" val="2191711421"/>
                  </a:ext>
                </a:extLst>
              </a:tr>
              <a:tr h="662642">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3426402809"/>
                  </a:ext>
                </a:extLst>
              </a:tr>
              <a:tr h="662642">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2453896651"/>
                  </a:ext>
                </a:extLst>
              </a:tr>
            </a:tbl>
          </a:graphicData>
        </a:graphic>
      </p:graphicFrame>
      <p:sp>
        <p:nvSpPr>
          <p:cNvPr id="7" name="Rectangle 6">
            <a:extLst>
              <a:ext uri="{FF2B5EF4-FFF2-40B4-BE49-F238E27FC236}">
                <a16:creationId xmlns:a16="http://schemas.microsoft.com/office/drawing/2014/main" id="{8AFF486C-EB7D-44A7-8260-753CE6EAEF6A}"/>
              </a:ext>
            </a:extLst>
          </p:cNvPr>
          <p:cNvSpPr/>
          <p:nvPr/>
        </p:nvSpPr>
        <p:spPr>
          <a:xfrm>
            <a:off x="2929216" y="7734300"/>
            <a:ext cx="1905000" cy="304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Empathic listening</a:t>
            </a:r>
          </a:p>
        </p:txBody>
      </p:sp>
      <p:sp>
        <p:nvSpPr>
          <p:cNvPr id="10" name="Rectangle 9">
            <a:extLst>
              <a:ext uri="{FF2B5EF4-FFF2-40B4-BE49-F238E27FC236}">
                <a16:creationId xmlns:a16="http://schemas.microsoft.com/office/drawing/2014/main" id="{549BADCE-77D4-4D82-998C-92BF6BFB398B}"/>
              </a:ext>
            </a:extLst>
          </p:cNvPr>
          <p:cNvSpPr/>
          <p:nvPr/>
        </p:nvSpPr>
        <p:spPr>
          <a:xfrm>
            <a:off x="7357783" y="7352812"/>
            <a:ext cx="1905000" cy="304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Mediation</a:t>
            </a:r>
          </a:p>
        </p:txBody>
      </p:sp>
      <p:sp>
        <p:nvSpPr>
          <p:cNvPr id="11" name="Rectangle 10">
            <a:extLst>
              <a:ext uri="{FF2B5EF4-FFF2-40B4-BE49-F238E27FC236}">
                <a16:creationId xmlns:a16="http://schemas.microsoft.com/office/drawing/2014/main" id="{D6A50F4D-4081-4E3F-B467-55FB98C49A69}"/>
              </a:ext>
            </a:extLst>
          </p:cNvPr>
          <p:cNvSpPr/>
          <p:nvPr/>
        </p:nvSpPr>
        <p:spPr>
          <a:xfrm>
            <a:off x="4114800" y="6827204"/>
            <a:ext cx="1905000" cy="304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Process guidance</a:t>
            </a:r>
            <a:endParaRPr lang="en-US" dirty="0"/>
          </a:p>
        </p:txBody>
      </p:sp>
      <p:sp>
        <p:nvSpPr>
          <p:cNvPr id="12" name="Rectangle 11">
            <a:extLst>
              <a:ext uri="{FF2B5EF4-FFF2-40B4-BE49-F238E27FC236}">
                <a16:creationId xmlns:a16="http://schemas.microsoft.com/office/drawing/2014/main" id="{C21A926C-6AA1-4A05-ACF5-39581029018B}"/>
              </a:ext>
            </a:extLst>
          </p:cNvPr>
          <p:cNvSpPr/>
          <p:nvPr/>
        </p:nvSpPr>
        <p:spPr>
          <a:xfrm>
            <a:off x="8081683" y="8120858"/>
            <a:ext cx="2362200" cy="6632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Socio-therapeutic counselling</a:t>
            </a:r>
          </a:p>
        </p:txBody>
      </p:sp>
      <p:sp>
        <p:nvSpPr>
          <p:cNvPr id="8" name="Rectangle 7">
            <a:extLst>
              <a:ext uri="{FF2B5EF4-FFF2-40B4-BE49-F238E27FC236}">
                <a16:creationId xmlns:a16="http://schemas.microsoft.com/office/drawing/2014/main" id="{ABB068FD-5715-417C-914E-5B1E0DB9A84B}"/>
              </a:ext>
            </a:extLst>
          </p:cNvPr>
          <p:cNvSpPr/>
          <p:nvPr/>
        </p:nvSpPr>
        <p:spPr>
          <a:xfrm>
            <a:off x="12522617" y="6971668"/>
            <a:ext cx="2476589" cy="7293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External forcible intervention</a:t>
            </a:r>
            <a:endParaRPr lang="el-GR" dirty="0"/>
          </a:p>
        </p:txBody>
      </p:sp>
      <p:sp>
        <p:nvSpPr>
          <p:cNvPr id="13" name="Rectangle 12">
            <a:extLst>
              <a:ext uri="{FF2B5EF4-FFF2-40B4-BE49-F238E27FC236}">
                <a16:creationId xmlns:a16="http://schemas.microsoft.com/office/drawing/2014/main" id="{D720794F-BF82-4117-BFB4-B4EC05709977}"/>
              </a:ext>
            </a:extLst>
          </p:cNvPr>
          <p:cNvSpPr/>
          <p:nvPr/>
        </p:nvSpPr>
        <p:spPr>
          <a:xfrm>
            <a:off x="12268200" y="8191500"/>
            <a:ext cx="19050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Arbitration</a:t>
            </a:r>
          </a:p>
        </p:txBody>
      </p:sp>
    </p:spTree>
    <p:extLst>
      <p:ext uri="{BB962C8B-B14F-4D97-AF65-F5344CB8AC3E}">
        <p14:creationId xmlns:p14="http://schemas.microsoft.com/office/powerpoint/2010/main" val="686967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3200400" y="342900"/>
            <a:ext cx="13030200" cy="11430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Self reflection activity: managing risk</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9" name="Content Placeholder 8">
            <a:extLst>
              <a:ext uri="{FF2B5EF4-FFF2-40B4-BE49-F238E27FC236}">
                <a16:creationId xmlns:a16="http://schemas.microsoft.com/office/drawing/2014/main" id="{B10DED17-33B0-4B1A-9084-14A92A18781B}"/>
              </a:ext>
            </a:extLst>
          </p:cNvPr>
          <p:cNvSpPr>
            <a:spLocks noGrp="1"/>
          </p:cNvSpPr>
          <p:nvPr>
            <p:ph idx="1"/>
          </p:nvPr>
        </p:nvSpPr>
        <p:spPr>
          <a:xfrm>
            <a:off x="986117" y="1866900"/>
            <a:ext cx="16078200" cy="6629400"/>
          </a:xfrm>
        </p:spPr>
        <p:txBody>
          <a:bodyPr>
            <a:normAutofit fontScale="92500" lnSpcReduction="20000"/>
          </a:bodyPr>
          <a:lstStyle/>
          <a:p>
            <a:pPr marL="0" indent="0" algn="just">
              <a:buNone/>
            </a:pPr>
            <a:r>
              <a:rPr lang="en-US" dirty="0"/>
              <a:t>1. A student makes an offensive remark about gay people in class. What is the risk and how should it be dealt with?</a:t>
            </a:r>
          </a:p>
          <a:p>
            <a:pPr marL="0" indent="0" algn="just">
              <a:buNone/>
            </a:pPr>
            <a:endParaRPr lang="en-US" dirty="0"/>
          </a:p>
          <a:p>
            <a:pPr marL="514350" indent="-514350" algn="just">
              <a:buFont typeface="+mj-lt"/>
              <a:buAutoNum type="alphaUcPeriod"/>
            </a:pPr>
            <a:r>
              <a:rPr lang="en-US" dirty="0"/>
              <a:t>It is best to ignore this. This ensures that such events do not repeat. Also, not blowing this up prevents escalated conflict.</a:t>
            </a:r>
          </a:p>
          <a:p>
            <a:pPr marL="514350" indent="-514350" algn="just">
              <a:buFont typeface="+mj-lt"/>
              <a:buAutoNum type="alphaUcPeriod"/>
            </a:pPr>
            <a:r>
              <a:rPr lang="en-US" dirty="0"/>
              <a:t>The VET teacher should act immediately and forbid any scolding in class. It is not advisable to discuss sexual and gender diversity in class at this time. This will just create a tension that may escalate.</a:t>
            </a:r>
          </a:p>
          <a:p>
            <a:pPr marL="514350" indent="-514350" algn="just">
              <a:buFont typeface="+mj-lt"/>
              <a:buAutoNum type="alphaUcPeriod"/>
            </a:pPr>
            <a:r>
              <a:rPr lang="en-US" dirty="0"/>
              <a:t>The potential risks are that the VET teacher panics and allows the student to add to a negative school culture. There should be a school policy on how to deal with such comments. The VET teacher should not respond based on instinct.</a:t>
            </a:r>
          </a:p>
          <a:p>
            <a:pPr marL="514350" indent="-514350" algn="just">
              <a:buFont typeface="+mj-lt"/>
              <a:buAutoNum type="alphaUcPeriod"/>
            </a:pPr>
            <a:r>
              <a:rPr lang="en-US" dirty="0"/>
              <a:t>It depends on whether there are LGBTIQ+ VET students in class. When there are, such students may feel hurt and the VET teacher needs to make the scolding students aware of this.</a:t>
            </a:r>
          </a:p>
          <a:p>
            <a:pPr marL="0" indent="0">
              <a:buNone/>
            </a:pPr>
            <a:endParaRPr lang="en-US" dirty="0"/>
          </a:p>
          <a:p>
            <a:pPr marL="0" indent="0">
              <a:buNone/>
            </a:pPr>
            <a:r>
              <a:rPr lang="en-US" dirty="0"/>
              <a:t>	</a:t>
            </a:r>
          </a:p>
          <a:p>
            <a:pPr marL="0" indent="0">
              <a:buNone/>
            </a:pPr>
            <a:endParaRPr lang="en-US" dirty="0"/>
          </a:p>
          <a:p>
            <a:pPr marL="0" indent="0">
              <a:buNone/>
            </a:pPr>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77415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3200400" y="342900"/>
            <a:ext cx="13030200" cy="11430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Self reflection activity: managing risk</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9" name="Content Placeholder 8">
            <a:extLst>
              <a:ext uri="{FF2B5EF4-FFF2-40B4-BE49-F238E27FC236}">
                <a16:creationId xmlns:a16="http://schemas.microsoft.com/office/drawing/2014/main" id="{B10DED17-33B0-4B1A-9084-14A92A18781B}"/>
              </a:ext>
            </a:extLst>
          </p:cNvPr>
          <p:cNvSpPr>
            <a:spLocks noGrp="1"/>
          </p:cNvSpPr>
          <p:nvPr>
            <p:ph idx="1"/>
          </p:nvPr>
        </p:nvSpPr>
        <p:spPr>
          <a:xfrm>
            <a:off x="986117" y="1866900"/>
            <a:ext cx="16078200" cy="6629400"/>
          </a:xfrm>
        </p:spPr>
        <p:txBody>
          <a:bodyPr>
            <a:normAutofit fontScale="92500" lnSpcReduction="20000"/>
          </a:bodyPr>
          <a:lstStyle/>
          <a:p>
            <a:pPr marL="0" indent="0" algn="just">
              <a:buNone/>
            </a:pPr>
            <a:r>
              <a:rPr lang="en-GB" sz="3000" dirty="0"/>
              <a:t>2. A parent complains to the management about a VET Teacher who teaches “inappropriate” topics. What is the risk and now should it be dealt with it?</a:t>
            </a:r>
          </a:p>
          <a:p>
            <a:pPr marL="0" indent="0" algn="just">
              <a:buNone/>
            </a:pPr>
            <a:endParaRPr lang="en-US" sz="3000" dirty="0"/>
          </a:p>
          <a:p>
            <a:pPr marL="514350" indent="-514350" algn="just">
              <a:buFont typeface="+mj-lt"/>
              <a:buAutoNum type="alphaUcPeriod"/>
            </a:pPr>
            <a:r>
              <a:rPr lang="en-US" sz="3000" dirty="0"/>
              <a:t>The risk is that the VET Teacher actually teaches sexuality in an inappropriate way. It is best to first do a thorough research into this and send the VET Teacher on leave while the research is underway.</a:t>
            </a:r>
          </a:p>
          <a:p>
            <a:pPr marL="514350" indent="-514350" algn="just">
              <a:buFont typeface="+mj-lt"/>
              <a:buAutoNum type="alphaUcPeriod"/>
            </a:pPr>
            <a:r>
              <a:rPr lang="en-US" sz="3000" dirty="0"/>
              <a:t>The risk is that there is a misunderstanding, which may result in an escalation and a debate that is not based on facts. It would be better for the Manager to organize a mediation meeting between the Teacher and the parent.</a:t>
            </a:r>
          </a:p>
          <a:p>
            <a:pPr marL="514350" indent="-514350" algn="just">
              <a:buFont typeface="+mj-lt"/>
              <a:buAutoNum type="alphaUcPeriod"/>
            </a:pPr>
            <a:r>
              <a:rPr lang="en-US" sz="3000" dirty="0"/>
              <a:t>The risk is that the complaint of the parents becomes public and will damage the image of the VET institute. This is a very serious PR risk. To avoid any escalation, it is advisable to tell the VET Teacher to immediately drop this topic. </a:t>
            </a:r>
          </a:p>
          <a:p>
            <a:pPr marL="514350" indent="-514350" algn="just">
              <a:buFont typeface="+mj-lt"/>
              <a:buAutoNum type="alphaUcPeriod"/>
            </a:pPr>
            <a:r>
              <a:rPr lang="en-US" sz="3000" dirty="0"/>
              <a:t>The risk is that management may respond inadequately, resulting in </a:t>
            </a:r>
            <a:r>
              <a:rPr lang="en-US" sz="3000" dirty="0" err="1"/>
              <a:t>labour</a:t>
            </a:r>
            <a:r>
              <a:rPr lang="en-US" sz="3000" dirty="0"/>
              <a:t> conflict, conflict with parent(s) and PR-damage. Therefore, it is necessary to ensure that there is an adequate complaint procedure in place and train support counsellors and managers to be unbiased against gender or sexual diversity. A "no-blame" approach could be part of the VET institute policy.</a:t>
            </a:r>
          </a:p>
          <a:p>
            <a:pPr marL="0" indent="0">
              <a:buNone/>
            </a:pPr>
            <a:endParaRPr lang="en-US" dirty="0"/>
          </a:p>
          <a:p>
            <a:pPr marL="0" indent="0">
              <a:buNone/>
            </a:pPr>
            <a:r>
              <a:rPr lang="en-US" dirty="0"/>
              <a:t>	</a:t>
            </a:r>
          </a:p>
          <a:p>
            <a:pPr marL="0" indent="0">
              <a:buNone/>
            </a:pPr>
            <a:endParaRPr lang="en-US" dirty="0"/>
          </a:p>
          <a:p>
            <a:pPr marL="0" indent="0">
              <a:buNone/>
            </a:pPr>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73513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3200400" y="342900"/>
            <a:ext cx="13030200" cy="11430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Self reflection activity: managing risk</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9" name="Content Placeholder 8">
            <a:extLst>
              <a:ext uri="{FF2B5EF4-FFF2-40B4-BE49-F238E27FC236}">
                <a16:creationId xmlns:a16="http://schemas.microsoft.com/office/drawing/2014/main" id="{B10DED17-33B0-4B1A-9084-14A92A18781B}"/>
              </a:ext>
            </a:extLst>
          </p:cNvPr>
          <p:cNvSpPr>
            <a:spLocks noGrp="1"/>
          </p:cNvSpPr>
          <p:nvPr>
            <p:ph idx="1"/>
          </p:nvPr>
        </p:nvSpPr>
        <p:spPr>
          <a:xfrm>
            <a:off x="986117" y="1866900"/>
            <a:ext cx="16078200" cy="6629400"/>
          </a:xfrm>
        </p:spPr>
        <p:txBody>
          <a:bodyPr>
            <a:normAutofit fontScale="92500" lnSpcReduction="20000"/>
          </a:bodyPr>
          <a:lstStyle/>
          <a:p>
            <a:pPr marL="0" indent="0" algn="just">
              <a:buNone/>
            </a:pPr>
            <a:r>
              <a:rPr lang="en-GB" sz="3000" dirty="0"/>
              <a:t>3. </a:t>
            </a:r>
            <a:r>
              <a:rPr lang="en-US" sz="3000" dirty="0"/>
              <a:t>A local media outlet comes with an unexpected negative story about how your institute is engaging in indoctrinating VET students in “gender ideology”. The story is riddled with half-truths and accusations. What is the risk and now should be dealt with?</a:t>
            </a:r>
          </a:p>
          <a:p>
            <a:pPr marL="0" indent="0" algn="just">
              <a:buNone/>
            </a:pPr>
            <a:endParaRPr lang="en-US" sz="3000" dirty="0"/>
          </a:p>
          <a:p>
            <a:pPr marL="514350" indent="-514350" algn="just">
              <a:buFont typeface="+mj-lt"/>
              <a:buAutoNum type="alphaUcPeriod"/>
            </a:pPr>
            <a:r>
              <a:rPr lang="en-US" sz="3000" dirty="0"/>
              <a:t>The risk is that the management panics, resulting in loss of face, possible </a:t>
            </a:r>
            <a:r>
              <a:rPr lang="en-US" sz="3000" dirty="0" err="1"/>
              <a:t>labour</a:t>
            </a:r>
            <a:r>
              <a:rPr lang="en-US" sz="3000" dirty="0"/>
              <a:t> conflict and PR-damage. This can be prevented by anticipating such risks and making a protocol on how to respond without dropping the policy. </a:t>
            </a:r>
          </a:p>
          <a:p>
            <a:pPr marL="514350" indent="-514350" algn="just">
              <a:buFont typeface="+mj-lt"/>
              <a:buAutoNum type="alphaUcPeriod"/>
            </a:pPr>
            <a:r>
              <a:rPr lang="en-US" sz="3000" dirty="0"/>
              <a:t>The risk is that the management panics, resulting in loss of face, possible </a:t>
            </a:r>
            <a:r>
              <a:rPr lang="en-US" sz="3000" dirty="0" err="1"/>
              <a:t>labour</a:t>
            </a:r>
            <a:r>
              <a:rPr lang="en-US" sz="3000" dirty="0"/>
              <a:t> conflict and PR-damage. This can be prevented by training the management how to handle their fears. </a:t>
            </a:r>
          </a:p>
          <a:p>
            <a:pPr marL="514350" indent="-514350" algn="just">
              <a:buFont typeface="+mj-lt"/>
              <a:buAutoNum type="alphaUcPeriod"/>
            </a:pPr>
            <a:r>
              <a:rPr lang="en-US" sz="3000" dirty="0"/>
              <a:t>The risk is that the story is mistaken for true news and that the image of the VET institute will be damaged. The media outlet should be taken to court and forced to publish corrections and an apology. </a:t>
            </a:r>
          </a:p>
          <a:p>
            <a:pPr marL="514350" indent="-514350" algn="just">
              <a:buFont typeface="+mj-lt"/>
              <a:buAutoNum type="alphaUcPeriod"/>
            </a:pPr>
            <a:r>
              <a:rPr lang="en-US" sz="3000" dirty="0"/>
              <a:t>The risk is that the story is mistaken for true news and that the image of the VET institute will be damaged. It should cooperate with other media outlets to counter fake news with real information about the </a:t>
            </a:r>
            <a:r>
              <a:rPr lang="en-US" sz="3000" dirty="0" err="1"/>
              <a:t>programme</a:t>
            </a:r>
            <a:r>
              <a:rPr lang="en-US" sz="3000" dirty="0"/>
              <a:t>. </a:t>
            </a:r>
          </a:p>
          <a:p>
            <a:pPr marL="0" indent="0">
              <a:buNone/>
            </a:pPr>
            <a:endParaRPr lang="en-US" dirty="0"/>
          </a:p>
          <a:p>
            <a:pPr marL="0" indent="0">
              <a:buNone/>
            </a:pPr>
            <a:r>
              <a:rPr lang="en-US" dirty="0"/>
              <a:t>	</a:t>
            </a:r>
          </a:p>
          <a:p>
            <a:pPr marL="0" indent="0">
              <a:buNone/>
            </a:pPr>
            <a:endParaRPr lang="en-US" dirty="0"/>
          </a:p>
          <a:p>
            <a:pPr marL="0" indent="0">
              <a:buNone/>
            </a:pPr>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75677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3200400" y="342900"/>
            <a:ext cx="13030200" cy="1143000"/>
          </a:xfrm>
        </p:spPr>
        <p:txBody>
          <a:bodyPr>
            <a:normAutofit/>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Suggestions and tips</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9" name="Content Placeholder 8">
            <a:extLst>
              <a:ext uri="{FF2B5EF4-FFF2-40B4-BE49-F238E27FC236}">
                <a16:creationId xmlns:a16="http://schemas.microsoft.com/office/drawing/2014/main" id="{B10DED17-33B0-4B1A-9084-14A92A18781B}"/>
              </a:ext>
            </a:extLst>
          </p:cNvPr>
          <p:cNvSpPr>
            <a:spLocks noGrp="1"/>
          </p:cNvSpPr>
          <p:nvPr>
            <p:ph idx="1"/>
          </p:nvPr>
        </p:nvSpPr>
        <p:spPr>
          <a:xfrm>
            <a:off x="986117" y="1866900"/>
            <a:ext cx="16078200" cy="6629400"/>
          </a:xfrm>
        </p:spPr>
        <p:txBody>
          <a:bodyPr>
            <a:normAutofit fontScale="92500"/>
          </a:bodyPr>
          <a:lstStyle/>
          <a:p>
            <a:pPr marL="0" indent="0" algn="just">
              <a:buNone/>
            </a:pPr>
            <a:r>
              <a:rPr lang="en-US" sz="3000" dirty="0"/>
              <a:t>In the previous slides, we focused on how we can assess risks and which type of solutions may be appropriate. The more frequent risks arise, the more we advise to manage risks by making a policy on it. More serious risks do not happen very frequently but need to be handled with care. </a:t>
            </a:r>
          </a:p>
          <a:p>
            <a:pPr marL="0" indent="0" algn="just">
              <a:buNone/>
            </a:pPr>
            <a:r>
              <a:rPr lang="en-US" sz="3000" dirty="0"/>
              <a:t>VET institutes need to be careful not to fall in the trap of reacting on risks with first impulses. It is also wise to see in what stage of conflict people are, and how the conflict can be de-escalated. A few case studies show that handling risks may be complicated in reality. However some of the below suggestions remain important:</a:t>
            </a:r>
          </a:p>
          <a:p>
            <a:pPr algn="just"/>
            <a:r>
              <a:rPr lang="en-US" sz="3000" dirty="0"/>
              <a:t>Prepare for risks by discussing scenarios</a:t>
            </a:r>
          </a:p>
          <a:p>
            <a:pPr algn="just"/>
            <a:r>
              <a:rPr lang="en-US" sz="3000" dirty="0"/>
              <a:t>Develop a policy and interventions for frequent risks and (potential) conflicts</a:t>
            </a:r>
          </a:p>
          <a:p>
            <a:pPr algn="just"/>
            <a:r>
              <a:rPr lang="en-US" sz="3000" dirty="0"/>
              <a:t>Create community support for your vision and policies</a:t>
            </a:r>
          </a:p>
          <a:p>
            <a:pPr algn="just"/>
            <a:r>
              <a:rPr lang="en-US" sz="3000" dirty="0"/>
              <a:t>Make sure existing risk strategies also apply equally to conflicts around LGBTIQ+ issues</a:t>
            </a:r>
          </a:p>
          <a:p>
            <a:pPr algn="just"/>
            <a:r>
              <a:rPr lang="en-US" sz="3000" dirty="0"/>
              <a:t>When a risk of conflict arises, don’t panic and do not act on impulse</a:t>
            </a:r>
          </a:p>
          <a:p>
            <a:pPr marL="0" indent="0">
              <a:buNone/>
            </a:pPr>
            <a:endParaRPr lang="en-US" dirty="0"/>
          </a:p>
          <a:p>
            <a:pPr marL="0" indent="0">
              <a:buNone/>
            </a:pPr>
            <a:r>
              <a:rPr lang="en-US" dirty="0"/>
              <a:t>	</a:t>
            </a:r>
          </a:p>
          <a:p>
            <a:pPr marL="0" indent="0">
              <a:buNone/>
            </a:pPr>
            <a:endParaRPr lang="en-US" dirty="0"/>
          </a:p>
          <a:p>
            <a:pPr marL="0" indent="0">
              <a:buNone/>
            </a:pPr>
            <a:endParaRPr lang="el-GR" dirty="0"/>
          </a:p>
        </p:txBody>
      </p:sp>
      <p:sp>
        <p:nvSpPr>
          <p:cNvPr id="2" name="Rectangle 1">
            <a:extLst>
              <a:ext uri="{FF2B5EF4-FFF2-40B4-BE49-F238E27FC236}">
                <a16:creationId xmlns:a16="http://schemas.microsoft.com/office/drawing/2014/main" id="{A878BD42-EE56-452F-B5E6-61A94DADB767}"/>
              </a:ext>
            </a:extLst>
          </p:cNvPr>
          <p:cNvSpPr/>
          <p:nvPr/>
        </p:nvSpPr>
        <p:spPr>
          <a:xfrm>
            <a:off x="9025217" y="4958834"/>
            <a:ext cx="237566" cy="369332"/>
          </a:xfrm>
          <a:prstGeom prst="rect">
            <a:avLst/>
          </a:prstGeom>
        </p:spPr>
        <p:txBody>
          <a:bodyPr wrap="none">
            <a:spAutoFit/>
          </a:bodyPr>
          <a:lstStyle/>
          <a:p>
            <a:pPr>
              <a:spcAft>
                <a:spcPts val="0"/>
              </a:spcAft>
            </a:pPr>
            <a:r>
              <a:rPr lang="en-GB" dirty="0">
                <a:latin typeface="Calibri" panose="020F0502020204030204" pitchFamily="34" charset="0"/>
                <a:ea typeface="Calibri" panose="020F0502020204030204" pitchFamily="34" charset="0"/>
              </a:rPr>
              <a:t> </a:t>
            </a:r>
            <a:endParaRPr lang="el-GR"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8960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3558B70-581C-4221-A64B-8D023F6C5BDD}"/>
              </a:ext>
            </a:extLst>
          </p:cNvPr>
          <p:cNvSpPr>
            <a:spLocks noGrp="1"/>
          </p:cNvSpPr>
          <p:nvPr>
            <p:ph type="title"/>
          </p:nvPr>
        </p:nvSpPr>
        <p:spPr/>
        <p:txBody>
          <a:bodyPr>
            <a:normAutofit fontScale="90000"/>
          </a:bodyPr>
          <a:lstStyle/>
          <a:p>
            <a:br>
              <a:rPr lang="en-US" dirty="0"/>
            </a:br>
            <a:endParaRPr lang="el-GR" dirty="0"/>
          </a:p>
        </p:txBody>
      </p:sp>
      <p:sp>
        <p:nvSpPr>
          <p:cNvPr id="2" name="Content Placeholder 1">
            <a:extLst>
              <a:ext uri="{FF2B5EF4-FFF2-40B4-BE49-F238E27FC236}">
                <a16:creationId xmlns:a16="http://schemas.microsoft.com/office/drawing/2014/main" id="{EEE2B081-DAAF-475E-A42E-E89517857F59}"/>
              </a:ext>
            </a:extLst>
          </p:cNvPr>
          <p:cNvSpPr>
            <a:spLocks noGrp="1"/>
          </p:cNvSpPr>
          <p:nvPr>
            <p:ph idx="1"/>
          </p:nvPr>
        </p:nvSpPr>
        <p:spPr>
          <a:xfrm>
            <a:off x="457200" y="2951160"/>
            <a:ext cx="6629400" cy="5926140"/>
          </a:xfrm>
        </p:spPr>
        <p:txBody>
          <a:bodyPr/>
          <a:lstStyle/>
          <a:p>
            <a:pPr>
              <a:buFont typeface="Wingdings" panose="05000000000000000000" pitchFamily="2" charset="2"/>
              <a:buChar char="q"/>
            </a:pPr>
            <a:r>
              <a:rPr lang="en-US" i="1" dirty="0">
                <a:solidFill>
                  <a:schemeClr val="tx1">
                    <a:lumMod val="75000"/>
                    <a:lumOff val="25000"/>
                  </a:schemeClr>
                </a:solidFill>
              </a:rPr>
              <a:t>Part 1: Introduction</a:t>
            </a:r>
          </a:p>
          <a:p>
            <a:pPr>
              <a:buFont typeface="Wingdings" panose="05000000000000000000" pitchFamily="2" charset="2"/>
              <a:buChar char="q"/>
            </a:pPr>
            <a:r>
              <a:rPr lang="en-US" i="1" dirty="0">
                <a:solidFill>
                  <a:schemeClr val="tx1">
                    <a:lumMod val="75000"/>
                    <a:lumOff val="25000"/>
                  </a:schemeClr>
                </a:solidFill>
              </a:rPr>
              <a:t>Part 2: The fear of conflict</a:t>
            </a:r>
          </a:p>
          <a:p>
            <a:pPr>
              <a:buFont typeface="Wingdings" panose="05000000000000000000" pitchFamily="2" charset="2"/>
              <a:buChar char="q"/>
            </a:pPr>
            <a:r>
              <a:rPr lang="en-US" i="1" dirty="0">
                <a:solidFill>
                  <a:schemeClr val="tx1">
                    <a:lumMod val="75000"/>
                    <a:lumOff val="25000"/>
                  </a:schemeClr>
                </a:solidFill>
              </a:rPr>
              <a:t>Part 3: How to develop training</a:t>
            </a:r>
          </a:p>
          <a:p>
            <a:pPr>
              <a:buFont typeface="Wingdings" panose="05000000000000000000" pitchFamily="2" charset="2"/>
              <a:buChar char="q"/>
            </a:pPr>
            <a:r>
              <a:rPr lang="en-US" i="1" dirty="0">
                <a:solidFill>
                  <a:schemeClr val="tx1">
                    <a:lumMod val="75000"/>
                    <a:lumOff val="25000"/>
                  </a:schemeClr>
                </a:solidFill>
              </a:rPr>
              <a:t>Part 4: Developing a vision and a matching curriculum</a:t>
            </a:r>
          </a:p>
          <a:p>
            <a:pPr>
              <a:buFont typeface="Wingdings" panose="05000000000000000000" pitchFamily="2" charset="2"/>
              <a:buChar char="q"/>
            </a:pPr>
            <a:r>
              <a:rPr lang="en-US" i="1" dirty="0">
                <a:solidFill>
                  <a:schemeClr val="tx1">
                    <a:lumMod val="75000"/>
                    <a:lumOff val="25000"/>
                  </a:schemeClr>
                </a:solidFill>
              </a:rPr>
              <a:t>Part 5: Conflict management</a:t>
            </a:r>
          </a:p>
          <a:p>
            <a:pPr>
              <a:buFont typeface="Wingdings" panose="05000000000000000000" pitchFamily="2" charset="2"/>
              <a:buChar char="q"/>
            </a:pPr>
            <a:r>
              <a:rPr lang="en-US" i="1" dirty="0">
                <a:solidFill>
                  <a:schemeClr val="tx1">
                    <a:lumMod val="75000"/>
                    <a:lumOff val="25000"/>
                  </a:schemeClr>
                </a:solidFill>
              </a:rPr>
              <a:t>Part 6. Closing comments</a:t>
            </a:r>
          </a:p>
          <a:p>
            <a:pPr marL="0" indent="0">
              <a:buNone/>
            </a:pPr>
            <a:endParaRPr lang="en-US" i="1" dirty="0">
              <a:solidFill>
                <a:schemeClr val="tx1">
                  <a:lumMod val="75000"/>
                  <a:lumOff val="25000"/>
                </a:schemeClr>
              </a:solidFill>
            </a:endParaRPr>
          </a:p>
        </p:txBody>
      </p:sp>
      <p:sp>
        <p:nvSpPr>
          <p:cNvPr id="4" name="Content Placeholder 1">
            <a:extLst>
              <a:ext uri="{FF2B5EF4-FFF2-40B4-BE49-F238E27FC236}">
                <a16:creationId xmlns:a16="http://schemas.microsoft.com/office/drawing/2014/main" id="{5DAF313C-9C3C-4EF6-B8DC-A529094F6335}"/>
              </a:ext>
            </a:extLst>
          </p:cNvPr>
          <p:cNvSpPr txBox="1">
            <a:spLocks/>
          </p:cNvSpPr>
          <p:nvPr/>
        </p:nvSpPr>
        <p:spPr>
          <a:xfrm>
            <a:off x="457200" y="2951160"/>
            <a:ext cx="6934200" cy="5011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Content Placeholder 1">
            <a:extLst>
              <a:ext uri="{FF2B5EF4-FFF2-40B4-BE49-F238E27FC236}">
                <a16:creationId xmlns:a16="http://schemas.microsoft.com/office/drawing/2014/main" id="{B0222252-51AE-4D81-BC21-7B73FFC12A11}"/>
              </a:ext>
            </a:extLst>
          </p:cNvPr>
          <p:cNvSpPr txBox="1">
            <a:spLocks/>
          </p:cNvSpPr>
          <p:nvPr/>
        </p:nvSpPr>
        <p:spPr>
          <a:xfrm>
            <a:off x="5372100" y="79115"/>
            <a:ext cx="7543800" cy="1296454"/>
          </a:xfrm>
          <a:prstGeom prst="rect">
            <a:avLst/>
          </a:prstGeom>
        </p:spPr>
        <p:txBody>
          <a:bodyPr vert="horz" lIns="91440" tIns="45720" rIns="91440" bIns="45720" rtlCol="0" anchor="ct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a:p>
          <a:p>
            <a:pPr marL="0" indent="0" algn="ctr">
              <a:buFont typeface="Arial" pitchFamily="34" charset="0"/>
              <a:buNone/>
            </a:pPr>
            <a:r>
              <a:rPr lang="en-US" sz="7700" dirty="0">
                <a:solidFill>
                  <a:srgbClr val="7030A0"/>
                </a:solidFill>
                <a:effectLst>
                  <a:outerShdw blurRad="38100" dist="38100" dir="2700000" algn="tl">
                    <a:srgbClr val="000000">
                      <a:alpha val="43137"/>
                    </a:srgbClr>
                  </a:outerShdw>
                </a:effectLst>
                <a:latin typeface="Calisto MT" panose="02040603050505030304" pitchFamily="18" charset="0"/>
                <a:cs typeface="Dubai Medium" panose="020B0603030403030204" pitchFamily="34" charset="-78"/>
              </a:rPr>
              <a:t>Contents</a:t>
            </a:r>
          </a:p>
          <a:p>
            <a:pPr marL="0" indent="0" algn="ctr">
              <a:buFont typeface="Arial" pitchFamily="34" charset="0"/>
              <a:buNone/>
            </a:pPr>
            <a:endParaRPr lang="en-US" dirty="0"/>
          </a:p>
        </p:txBody>
      </p:sp>
      <p:pic>
        <p:nvPicPr>
          <p:cNvPr id="6" name="Picture 5">
            <a:extLst>
              <a:ext uri="{FF2B5EF4-FFF2-40B4-BE49-F238E27FC236}">
                <a16:creationId xmlns:a16="http://schemas.microsoft.com/office/drawing/2014/main" id="{FA206D2D-C0BF-4725-B9D8-E39462DDCF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629954"/>
            <a:ext cx="9042400" cy="60282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30239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F84F545-703E-4918-A844-C824DB9B9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8224" y="1724312"/>
            <a:ext cx="4876800" cy="7010117"/>
          </a:xfrm>
          <a:prstGeom prst="rect">
            <a:avLst/>
          </a:prstGeom>
        </p:spPr>
      </p:pic>
      <p:sp>
        <p:nvSpPr>
          <p:cNvPr id="13" name="Title 12">
            <a:extLst>
              <a:ext uri="{FF2B5EF4-FFF2-40B4-BE49-F238E27FC236}">
                <a16:creationId xmlns:a16="http://schemas.microsoft.com/office/drawing/2014/main" id="{F3558B70-581C-4221-A64B-8D023F6C5BDD}"/>
              </a:ext>
            </a:extLst>
          </p:cNvPr>
          <p:cNvSpPr>
            <a:spLocks noGrp="1"/>
          </p:cNvSpPr>
          <p:nvPr>
            <p:ph type="title"/>
          </p:nvPr>
        </p:nvSpPr>
        <p:spPr/>
        <p:txBody>
          <a:bodyPr>
            <a:normAutofit fontScale="90000"/>
          </a:bodyPr>
          <a:lstStyle/>
          <a:p>
            <a:br>
              <a:rPr lang="en-US" dirty="0"/>
            </a:br>
            <a:endParaRPr lang="el-GR" dirty="0"/>
          </a:p>
        </p:txBody>
      </p:sp>
      <p:sp>
        <p:nvSpPr>
          <p:cNvPr id="4" name="Content Placeholder 1">
            <a:extLst>
              <a:ext uri="{FF2B5EF4-FFF2-40B4-BE49-F238E27FC236}">
                <a16:creationId xmlns:a16="http://schemas.microsoft.com/office/drawing/2014/main" id="{5DAF313C-9C3C-4EF6-B8DC-A529094F6335}"/>
              </a:ext>
            </a:extLst>
          </p:cNvPr>
          <p:cNvSpPr txBox="1">
            <a:spLocks/>
          </p:cNvSpPr>
          <p:nvPr/>
        </p:nvSpPr>
        <p:spPr>
          <a:xfrm>
            <a:off x="11769436" y="4080668"/>
            <a:ext cx="5105400" cy="2125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Content Placeholder 1">
            <a:extLst>
              <a:ext uri="{FF2B5EF4-FFF2-40B4-BE49-F238E27FC236}">
                <a16:creationId xmlns:a16="http://schemas.microsoft.com/office/drawing/2014/main" id="{B0222252-51AE-4D81-BC21-7B73FFC12A11}"/>
              </a:ext>
            </a:extLst>
          </p:cNvPr>
          <p:cNvSpPr txBox="1">
            <a:spLocks/>
          </p:cNvSpPr>
          <p:nvPr/>
        </p:nvSpPr>
        <p:spPr>
          <a:xfrm>
            <a:off x="3879106" y="-12247"/>
            <a:ext cx="9982200" cy="1404938"/>
          </a:xfrm>
          <a:prstGeom prst="rect">
            <a:avLst/>
          </a:prstGeom>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a:p>
            <a:pPr marL="0" indent="0" algn="ctr">
              <a:buFont typeface="Arial" pitchFamily="34" charset="0"/>
              <a:buNone/>
            </a:pPr>
            <a:r>
              <a:rPr lang="en-US" sz="5400" dirty="0">
                <a:solidFill>
                  <a:srgbClr val="7030A0"/>
                </a:solidFill>
                <a:effectLst>
                  <a:outerShdw blurRad="38100" dist="38100" dir="2700000" algn="tl">
                    <a:srgbClr val="000000">
                      <a:alpha val="43137"/>
                    </a:srgbClr>
                  </a:outerShdw>
                </a:effectLst>
                <a:latin typeface="Calisto MT" panose="02040603050505030304" pitchFamily="18" charset="0"/>
                <a:cs typeface="Dubai Medium" panose="020B0603030403030204" pitchFamily="34" charset="-78"/>
              </a:rPr>
              <a:t>Learning Outcomes</a:t>
            </a:r>
          </a:p>
          <a:p>
            <a:pPr marL="0" indent="0">
              <a:buFont typeface="Arial" pitchFamily="34" charset="0"/>
              <a:buNone/>
            </a:pPr>
            <a:endParaRPr lang="en-US" dirty="0"/>
          </a:p>
        </p:txBody>
      </p:sp>
      <p:sp>
        <p:nvSpPr>
          <p:cNvPr id="7" name="Content Placeholder 6">
            <a:extLst>
              <a:ext uri="{FF2B5EF4-FFF2-40B4-BE49-F238E27FC236}">
                <a16:creationId xmlns:a16="http://schemas.microsoft.com/office/drawing/2014/main" id="{95DB5193-8807-42FA-BD35-0EFE628028A7}"/>
              </a:ext>
            </a:extLst>
          </p:cNvPr>
          <p:cNvSpPr>
            <a:spLocks noGrp="1"/>
          </p:cNvSpPr>
          <p:nvPr>
            <p:ph idx="1"/>
          </p:nvPr>
        </p:nvSpPr>
        <p:spPr>
          <a:xfrm>
            <a:off x="1413164" y="1679576"/>
            <a:ext cx="15198436" cy="7031993"/>
          </a:xfrm>
          <a:ln>
            <a:solidFill>
              <a:srgbClr val="7030A0"/>
            </a:solidFill>
          </a:ln>
        </p:spPr>
        <p:txBody>
          <a:bodyPr>
            <a:normAutofit fontScale="85000" lnSpcReduction="20000"/>
          </a:bodyPr>
          <a:lstStyle/>
          <a:p>
            <a:pPr marL="0" indent="0">
              <a:buNone/>
            </a:pPr>
            <a:r>
              <a:rPr lang="en-US" sz="3000" dirty="0">
                <a:solidFill>
                  <a:schemeClr val="bg2">
                    <a:lumMod val="50000"/>
                  </a:schemeClr>
                </a:solidFill>
              </a:rPr>
              <a:t>Now that you have completed this topic,  you should be able to:</a:t>
            </a:r>
          </a:p>
          <a:p>
            <a:pPr marL="0" indent="0">
              <a:buNone/>
            </a:pPr>
            <a:endParaRPr lang="en-US" sz="3000" dirty="0">
              <a:solidFill>
                <a:schemeClr val="bg2">
                  <a:lumMod val="50000"/>
                </a:schemeClr>
              </a:solidFill>
            </a:endParaRPr>
          </a:p>
          <a:p>
            <a:pPr>
              <a:buFont typeface="Wingdings" panose="05000000000000000000" pitchFamily="2" charset="2"/>
              <a:buChar char="v"/>
            </a:pPr>
            <a:r>
              <a:rPr lang="en-US" sz="3000" dirty="0">
                <a:solidFill>
                  <a:schemeClr val="bg2">
                    <a:lumMod val="50000"/>
                  </a:schemeClr>
                </a:solidFill>
              </a:rPr>
              <a:t> realize how irrational fear of conflict may inhibit you from undertaking </a:t>
            </a:r>
          </a:p>
          <a:p>
            <a:pPr marL="0" indent="0">
              <a:buNone/>
            </a:pPr>
            <a:r>
              <a:rPr lang="en-US" sz="3000" dirty="0">
                <a:solidFill>
                  <a:schemeClr val="bg2">
                    <a:lumMod val="50000"/>
                  </a:schemeClr>
                </a:solidFill>
              </a:rPr>
              <a:t>the right actions</a:t>
            </a:r>
          </a:p>
          <a:p>
            <a:pPr marL="0" indent="0">
              <a:buNone/>
            </a:pPr>
            <a:endParaRPr lang="en-US" sz="3000" dirty="0">
              <a:solidFill>
                <a:schemeClr val="bg2">
                  <a:lumMod val="50000"/>
                </a:schemeClr>
              </a:solidFill>
            </a:endParaRPr>
          </a:p>
          <a:p>
            <a:pPr>
              <a:buFont typeface="Wingdings" panose="05000000000000000000" pitchFamily="2" charset="2"/>
              <a:buChar char="v"/>
            </a:pPr>
            <a:r>
              <a:rPr lang="en-US" sz="3000" dirty="0">
                <a:solidFill>
                  <a:schemeClr val="bg2">
                    <a:lumMod val="50000"/>
                  </a:schemeClr>
                </a:solidFill>
              </a:rPr>
              <a:t> decide which type of training may be useful in your specific situation to </a:t>
            </a:r>
          </a:p>
          <a:p>
            <a:pPr marL="0" indent="0">
              <a:buNone/>
            </a:pPr>
            <a:r>
              <a:rPr lang="en-US" sz="3000" dirty="0">
                <a:solidFill>
                  <a:schemeClr val="bg2">
                    <a:lumMod val="50000"/>
                  </a:schemeClr>
                </a:solidFill>
              </a:rPr>
              <a:t>advice your colleagues and administration on possible conflicts</a:t>
            </a:r>
          </a:p>
          <a:p>
            <a:pPr marL="0" indent="0">
              <a:buNone/>
            </a:pPr>
            <a:endParaRPr lang="en-US" sz="3000" dirty="0">
              <a:solidFill>
                <a:schemeClr val="bg2">
                  <a:lumMod val="50000"/>
                </a:schemeClr>
              </a:solidFill>
            </a:endParaRPr>
          </a:p>
          <a:p>
            <a:pPr>
              <a:buFont typeface="Wingdings" panose="05000000000000000000" pitchFamily="2" charset="2"/>
              <a:buChar char="v"/>
            </a:pPr>
            <a:r>
              <a:rPr lang="en-US" sz="3000" dirty="0">
                <a:solidFill>
                  <a:schemeClr val="bg2">
                    <a:lumMod val="50000"/>
                  </a:schemeClr>
                </a:solidFill>
              </a:rPr>
              <a:t> help your institute embed sexual and gender diversity in the institutional </a:t>
            </a:r>
          </a:p>
          <a:p>
            <a:pPr marL="0" indent="0">
              <a:buNone/>
            </a:pPr>
            <a:r>
              <a:rPr lang="en-US" sz="3000" dirty="0">
                <a:solidFill>
                  <a:schemeClr val="bg2">
                    <a:lumMod val="50000"/>
                  </a:schemeClr>
                </a:solidFill>
              </a:rPr>
              <a:t>vision and make it work in practice by creating commitment and developing </a:t>
            </a:r>
          </a:p>
          <a:p>
            <a:pPr marL="0" indent="0">
              <a:buNone/>
            </a:pPr>
            <a:r>
              <a:rPr lang="en-US" sz="3000" dirty="0">
                <a:solidFill>
                  <a:schemeClr val="bg2">
                    <a:lumMod val="50000"/>
                  </a:schemeClr>
                </a:solidFill>
              </a:rPr>
              <a:t>a spiral curriculum </a:t>
            </a:r>
          </a:p>
          <a:p>
            <a:pPr marL="0" indent="0">
              <a:buNone/>
            </a:pPr>
            <a:endParaRPr lang="en-US" sz="3000" dirty="0">
              <a:solidFill>
                <a:schemeClr val="bg2">
                  <a:lumMod val="50000"/>
                </a:schemeClr>
              </a:solidFill>
            </a:endParaRPr>
          </a:p>
          <a:p>
            <a:pPr>
              <a:buFont typeface="Wingdings" panose="05000000000000000000" pitchFamily="2" charset="2"/>
              <a:buChar char="v"/>
            </a:pPr>
            <a:r>
              <a:rPr lang="en-US" sz="3000" dirty="0">
                <a:solidFill>
                  <a:schemeClr val="bg2">
                    <a:lumMod val="50000"/>
                  </a:schemeClr>
                </a:solidFill>
              </a:rPr>
              <a:t>know how to analyze risks and to undertake appropriate actions</a:t>
            </a:r>
          </a:p>
          <a:p>
            <a:pPr marL="0" indent="0">
              <a:buNone/>
            </a:pPr>
            <a:endParaRPr lang="en-US" dirty="0">
              <a:solidFill>
                <a:schemeClr val="bg2">
                  <a:lumMod val="50000"/>
                </a:schemeClr>
              </a:solidFill>
            </a:endParaRPr>
          </a:p>
          <a:p>
            <a:pPr marL="0" indent="0">
              <a:buNone/>
            </a:pPr>
            <a:endParaRPr lang="en-US" dirty="0">
              <a:solidFill>
                <a:schemeClr val="bg2">
                  <a:lumMod val="50000"/>
                </a:schemeClr>
              </a:solidFill>
            </a:endParaRPr>
          </a:p>
          <a:p>
            <a:pPr marL="0" indent="0">
              <a:buNone/>
            </a:pPr>
            <a:endParaRPr lang="en-US" dirty="0">
              <a:solidFill>
                <a:schemeClr val="bg2">
                  <a:lumMod val="50000"/>
                </a:schemeClr>
              </a:solidFill>
            </a:endParaRPr>
          </a:p>
          <a:p>
            <a:pPr marL="0" indent="0">
              <a:buNone/>
            </a:pPr>
            <a:r>
              <a:rPr lang="en-US" dirty="0">
                <a:solidFill>
                  <a:schemeClr val="bg2">
                    <a:lumMod val="50000"/>
                  </a:schemeClr>
                </a:solidFill>
              </a:rPr>
              <a:t> </a:t>
            </a:r>
          </a:p>
          <a:p>
            <a:pPr marL="0" indent="0">
              <a:buNone/>
            </a:pPr>
            <a:endParaRPr lang="en-US" dirty="0">
              <a:solidFill>
                <a:schemeClr val="bg2">
                  <a:lumMod val="50000"/>
                </a:schemeClr>
              </a:solidFill>
            </a:endParaRPr>
          </a:p>
          <a:p>
            <a:pPr marL="0" indent="0">
              <a:buNone/>
            </a:pPr>
            <a:endParaRPr lang="en-US" dirty="0">
              <a:solidFill>
                <a:schemeClr val="bg2">
                  <a:lumMod val="50000"/>
                </a:schemeClr>
              </a:solidFill>
            </a:endParaRPr>
          </a:p>
          <a:p>
            <a:endParaRPr lang="el-GR" dirty="0"/>
          </a:p>
        </p:txBody>
      </p:sp>
    </p:spTree>
    <p:extLst>
      <p:ext uri="{BB962C8B-B14F-4D97-AF65-F5344CB8AC3E}">
        <p14:creationId xmlns:p14="http://schemas.microsoft.com/office/powerpoint/2010/main" val="44086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3558B70-581C-4221-A64B-8D023F6C5BDD}"/>
              </a:ext>
            </a:extLst>
          </p:cNvPr>
          <p:cNvSpPr>
            <a:spLocks noGrp="1"/>
          </p:cNvSpPr>
          <p:nvPr>
            <p:ph type="title"/>
          </p:nvPr>
        </p:nvSpPr>
        <p:spPr/>
        <p:txBody>
          <a:bodyPr>
            <a:normAutofit fontScale="90000"/>
          </a:bodyPr>
          <a:lstStyle/>
          <a:p>
            <a:br>
              <a:rPr lang="en-US" dirty="0"/>
            </a:br>
            <a:endParaRPr lang="el-GR" dirty="0"/>
          </a:p>
        </p:txBody>
      </p:sp>
      <p:sp>
        <p:nvSpPr>
          <p:cNvPr id="2" name="Content Placeholder 1">
            <a:extLst>
              <a:ext uri="{FF2B5EF4-FFF2-40B4-BE49-F238E27FC236}">
                <a16:creationId xmlns:a16="http://schemas.microsoft.com/office/drawing/2014/main" id="{EEE2B081-DAAF-475E-A42E-E89517857F59}"/>
              </a:ext>
            </a:extLst>
          </p:cNvPr>
          <p:cNvSpPr>
            <a:spLocks noGrp="1"/>
          </p:cNvSpPr>
          <p:nvPr>
            <p:ph idx="1"/>
          </p:nvPr>
        </p:nvSpPr>
        <p:spPr>
          <a:xfrm>
            <a:off x="457200" y="3238500"/>
            <a:ext cx="16535400" cy="4754563"/>
          </a:xfrm>
        </p:spPr>
        <p:txBody>
          <a:bodyPr>
            <a:normAutofit fontScale="70000" lnSpcReduction="20000"/>
          </a:bodyPr>
          <a:lstStyle/>
          <a:p>
            <a:pPr algn="just">
              <a:buFont typeface="Wingdings" panose="05000000000000000000" pitchFamily="2" charset="2"/>
              <a:buChar char="v"/>
            </a:pPr>
            <a:r>
              <a:rPr lang="en-US" i="1" dirty="0">
                <a:solidFill>
                  <a:schemeClr val="tx1">
                    <a:lumMod val="75000"/>
                    <a:lumOff val="25000"/>
                  </a:schemeClr>
                </a:solidFill>
              </a:rPr>
              <a:t>Bloom, Benjamin; </a:t>
            </a:r>
            <a:r>
              <a:rPr lang="en-US" i="1" dirty="0" err="1">
                <a:solidFill>
                  <a:schemeClr val="tx1">
                    <a:lumMod val="75000"/>
                    <a:lumOff val="25000"/>
                  </a:schemeClr>
                </a:solidFill>
              </a:rPr>
              <a:t>Engelhart</a:t>
            </a:r>
            <a:r>
              <a:rPr lang="en-US" i="1" dirty="0">
                <a:solidFill>
                  <a:schemeClr val="tx1">
                    <a:lumMod val="75000"/>
                    <a:lumOff val="25000"/>
                  </a:schemeClr>
                </a:solidFill>
              </a:rPr>
              <a:t>, M. D.; </a:t>
            </a:r>
            <a:r>
              <a:rPr lang="en-US" i="1" dirty="0" err="1">
                <a:solidFill>
                  <a:schemeClr val="tx1">
                    <a:lumMod val="75000"/>
                    <a:lumOff val="25000"/>
                  </a:schemeClr>
                </a:solidFill>
              </a:rPr>
              <a:t>Furst</a:t>
            </a:r>
            <a:r>
              <a:rPr lang="en-US" i="1" dirty="0">
                <a:solidFill>
                  <a:schemeClr val="tx1">
                    <a:lumMod val="75000"/>
                    <a:lumOff val="25000"/>
                  </a:schemeClr>
                </a:solidFill>
              </a:rPr>
              <a:t>, E. J.; Hill, W. H.; Krathwohl, D. R. (1956). Taxonomy of educational objectives: The classification of educational goals. Vol. Handbook I: Cognitive domain. New York: David McKay Company (see https://en.wikipedia.org/wiki/Bloom%27s_taxonomy) </a:t>
            </a:r>
          </a:p>
          <a:p>
            <a:pPr algn="just">
              <a:buFont typeface="Wingdings" panose="05000000000000000000" pitchFamily="2" charset="2"/>
              <a:buChar char="v"/>
            </a:pPr>
            <a:endParaRPr lang="en-US" i="1" dirty="0">
              <a:solidFill>
                <a:schemeClr val="tx1">
                  <a:lumMod val="75000"/>
                  <a:lumOff val="25000"/>
                </a:schemeClr>
              </a:solidFill>
            </a:endParaRPr>
          </a:p>
          <a:p>
            <a:pPr algn="just">
              <a:buFont typeface="Wingdings" panose="05000000000000000000" pitchFamily="2" charset="2"/>
              <a:buChar char="v"/>
            </a:pPr>
            <a:r>
              <a:rPr lang="en-US" i="1" dirty="0">
                <a:solidFill>
                  <a:schemeClr val="tx1">
                    <a:lumMod val="75000"/>
                    <a:lumOff val="25000"/>
                  </a:schemeClr>
                </a:solidFill>
              </a:rPr>
              <a:t>Dankmeijer, Peter (2020). Three Programs for Orientation Training on Sexual and Gender Diversity (upload in library)</a:t>
            </a:r>
          </a:p>
          <a:p>
            <a:pPr algn="just">
              <a:buFont typeface="Wingdings" panose="05000000000000000000" pitchFamily="2" charset="2"/>
              <a:buChar char="v"/>
            </a:pPr>
            <a:endParaRPr lang="en-US" i="1" dirty="0">
              <a:solidFill>
                <a:schemeClr val="tx1">
                  <a:lumMod val="75000"/>
                  <a:lumOff val="25000"/>
                </a:schemeClr>
              </a:solidFill>
            </a:endParaRPr>
          </a:p>
          <a:p>
            <a:pPr algn="just">
              <a:buFont typeface="Wingdings" panose="05000000000000000000" pitchFamily="2" charset="2"/>
              <a:buChar char="v"/>
            </a:pPr>
            <a:r>
              <a:rPr lang="en-US" i="1" dirty="0">
                <a:solidFill>
                  <a:schemeClr val="tx1">
                    <a:lumMod val="75000"/>
                    <a:lumOff val="25000"/>
                  </a:schemeClr>
                </a:solidFill>
              </a:rPr>
              <a:t>Dankmeijer, Peter (2022) Recruiting and Coaching UNIQUE Ambassadors. Internal memo for the UNIQUE project (upload in library, see Dankmeijer-2022-Recruiting_and_Coaching_UNIQUE_Ambassadors.pdf) </a:t>
            </a:r>
          </a:p>
          <a:p>
            <a:pPr algn="just">
              <a:buFont typeface="Wingdings" panose="05000000000000000000" pitchFamily="2" charset="2"/>
              <a:buChar char="v"/>
            </a:pPr>
            <a:endParaRPr lang="en-US" i="1" dirty="0">
              <a:solidFill>
                <a:schemeClr val="tx1">
                  <a:lumMod val="75000"/>
                  <a:lumOff val="25000"/>
                </a:schemeClr>
              </a:solidFill>
            </a:endParaRPr>
          </a:p>
          <a:p>
            <a:pPr algn="just">
              <a:buFont typeface="Wingdings" panose="05000000000000000000" pitchFamily="2" charset="2"/>
              <a:buChar char="v"/>
            </a:pPr>
            <a:r>
              <a:rPr lang="en-US" i="1" dirty="0">
                <a:solidFill>
                  <a:schemeClr val="tx1">
                    <a:lumMod val="75000"/>
                    <a:lumOff val="25000"/>
                  </a:schemeClr>
                </a:solidFill>
              </a:rPr>
              <a:t>Dankmeijer, Peter (2022). Risk assessment matrix (Excel version) (upload in library)</a:t>
            </a:r>
          </a:p>
          <a:p>
            <a:pPr algn="just">
              <a:buFont typeface="Wingdings" panose="05000000000000000000" pitchFamily="2" charset="2"/>
              <a:buChar char="v"/>
            </a:pPr>
            <a:endParaRPr lang="en-US" i="1" dirty="0">
              <a:solidFill>
                <a:schemeClr val="tx1">
                  <a:lumMod val="75000"/>
                  <a:lumOff val="25000"/>
                </a:schemeClr>
              </a:solidFill>
            </a:endParaRPr>
          </a:p>
          <a:p>
            <a:pPr algn="just">
              <a:buFont typeface="Wingdings" panose="05000000000000000000" pitchFamily="2" charset="2"/>
              <a:buChar char="v"/>
            </a:pPr>
            <a:r>
              <a:rPr lang="en-US" i="1" dirty="0" err="1">
                <a:solidFill>
                  <a:schemeClr val="tx1">
                    <a:lumMod val="75000"/>
                    <a:lumOff val="25000"/>
                  </a:schemeClr>
                </a:solidFill>
              </a:rPr>
              <a:t>Glasl</a:t>
            </a:r>
            <a:r>
              <a:rPr lang="en-US" i="1" dirty="0">
                <a:solidFill>
                  <a:schemeClr val="tx1">
                    <a:lumMod val="75000"/>
                    <a:lumOff val="25000"/>
                  </a:schemeClr>
                </a:solidFill>
              </a:rPr>
              <a:t>, Friedrich (2009). Conflict escalation  and conflict management (see https://en.wikipedia.org/wiki/Friedrich_Glasl%27s_model_of_conflict_escalation, see also https://www.mediate.com/glasls-nine-stage-model-of-conflict-escalation/)  </a:t>
            </a:r>
          </a:p>
          <a:p>
            <a:pPr>
              <a:buFont typeface="Wingdings" panose="05000000000000000000" pitchFamily="2" charset="2"/>
              <a:buChar char="v"/>
            </a:pPr>
            <a:endParaRPr lang="en-US" i="1" dirty="0">
              <a:solidFill>
                <a:schemeClr val="tx1">
                  <a:lumMod val="75000"/>
                  <a:lumOff val="25000"/>
                </a:schemeClr>
              </a:solidFill>
            </a:endParaRPr>
          </a:p>
          <a:p>
            <a:pPr marL="0" indent="0">
              <a:buNone/>
            </a:pPr>
            <a:endParaRPr lang="en-US" i="1" dirty="0">
              <a:solidFill>
                <a:schemeClr val="tx1">
                  <a:lumMod val="75000"/>
                  <a:lumOff val="25000"/>
                </a:schemeClr>
              </a:solidFill>
            </a:endParaRPr>
          </a:p>
        </p:txBody>
      </p:sp>
      <p:sp>
        <p:nvSpPr>
          <p:cNvPr id="4" name="Content Placeholder 1">
            <a:extLst>
              <a:ext uri="{FF2B5EF4-FFF2-40B4-BE49-F238E27FC236}">
                <a16:creationId xmlns:a16="http://schemas.microsoft.com/office/drawing/2014/main" id="{5DAF313C-9C3C-4EF6-B8DC-A529094F6335}"/>
              </a:ext>
            </a:extLst>
          </p:cNvPr>
          <p:cNvSpPr txBox="1">
            <a:spLocks/>
          </p:cNvSpPr>
          <p:nvPr/>
        </p:nvSpPr>
        <p:spPr>
          <a:xfrm>
            <a:off x="457200" y="4000500"/>
            <a:ext cx="16535400" cy="2125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Content Placeholder 1">
            <a:extLst>
              <a:ext uri="{FF2B5EF4-FFF2-40B4-BE49-F238E27FC236}">
                <a16:creationId xmlns:a16="http://schemas.microsoft.com/office/drawing/2014/main" id="{B0222252-51AE-4D81-BC21-7B73FFC12A11}"/>
              </a:ext>
            </a:extLst>
          </p:cNvPr>
          <p:cNvSpPr txBox="1">
            <a:spLocks/>
          </p:cNvSpPr>
          <p:nvPr/>
        </p:nvSpPr>
        <p:spPr>
          <a:xfrm>
            <a:off x="457200" y="1600202"/>
            <a:ext cx="16535400" cy="1562098"/>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a:p>
            <a:pPr marL="0" indent="0" algn="just">
              <a:buFont typeface="Arial" pitchFamily="34" charset="0"/>
              <a:buNone/>
            </a:pPr>
            <a:r>
              <a:rPr lang="en-US" sz="5400" dirty="0">
                <a:solidFill>
                  <a:srgbClr val="7030A0"/>
                </a:solidFill>
                <a:effectLst>
                  <a:outerShdw blurRad="38100" dist="38100" dir="2700000" algn="tl">
                    <a:srgbClr val="000000">
                      <a:alpha val="43137"/>
                    </a:srgbClr>
                  </a:outerShdw>
                </a:effectLst>
                <a:latin typeface="Calisto MT" panose="02040603050505030304" pitchFamily="18" charset="0"/>
                <a:cs typeface="Dubai Medium" panose="020B0603030403030204" pitchFamily="34" charset="-78"/>
              </a:rPr>
              <a:t>List of References</a:t>
            </a:r>
          </a:p>
          <a:p>
            <a:pPr marL="0" indent="0">
              <a:buFont typeface="Arial" pitchFamily="34" charset="0"/>
              <a:buNone/>
            </a:pPr>
            <a:endParaRPr lang="en-US" dirty="0"/>
          </a:p>
        </p:txBody>
      </p:sp>
    </p:spTree>
    <p:extLst>
      <p:ext uri="{BB962C8B-B14F-4D97-AF65-F5344CB8AC3E}">
        <p14:creationId xmlns:p14="http://schemas.microsoft.com/office/powerpoint/2010/main" val="2164333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3558B70-581C-4221-A64B-8D023F6C5BDD}"/>
              </a:ext>
            </a:extLst>
          </p:cNvPr>
          <p:cNvSpPr>
            <a:spLocks noGrp="1"/>
          </p:cNvSpPr>
          <p:nvPr>
            <p:ph type="title"/>
          </p:nvPr>
        </p:nvSpPr>
        <p:spPr/>
        <p:txBody>
          <a:bodyPr>
            <a:normAutofit fontScale="90000"/>
          </a:bodyPr>
          <a:lstStyle/>
          <a:p>
            <a:br>
              <a:rPr lang="en-US" dirty="0"/>
            </a:br>
            <a:endParaRPr lang="el-GR" dirty="0"/>
          </a:p>
        </p:txBody>
      </p:sp>
      <p:sp>
        <p:nvSpPr>
          <p:cNvPr id="2" name="Content Placeholder 1">
            <a:extLst>
              <a:ext uri="{FF2B5EF4-FFF2-40B4-BE49-F238E27FC236}">
                <a16:creationId xmlns:a16="http://schemas.microsoft.com/office/drawing/2014/main" id="{EEE2B081-DAAF-475E-A42E-E89517857F59}"/>
              </a:ext>
            </a:extLst>
          </p:cNvPr>
          <p:cNvSpPr>
            <a:spLocks noGrp="1"/>
          </p:cNvSpPr>
          <p:nvPr>
            <p:ph idx="1"/>
          </p:nvPr>
        </p:nvSpPr>
        <p:spPr>
          <a:xfrm>
            <a:off x="457200" y="3238500"/>
            <a:ext cx="16535400" cy="4754563"/>
          </a:xfrm>
        </p:spPr>
        <p:txBody>
          <a:bodyPr>
            <a:normAutofit fontScale="77500" lnSpcReduction="20000"/>
          </a:bodyPr>
          <a:lstStyle/>
          <a:p>
            <a:pPr algn="just">
              <a:buFont typeface="Wingdings" panose="05000000000000000000" pitchFamily="2" charset="2"/>
              <a:buChar char="v"/>
            </a:pPr>
            <a:r>
              <a:rPr lang="en-US" i="1" dirty="0">
                <a:solidFill>
                  <a:schemeClr val="tx1">
                    <a:lumMod val="75000"/>
                    <a:lumOff val="25000"/>
                  </a:schemeClr>
                </a:solidFill>
              </a:rPr>
              <a:t>Krathwohl, David; Bloom, Benjamin; </a:t>
            </a:r>
            <a:r>
              <a:rPr lang="en-US" i="1" dirty="0" err="1">
                <a:solidFill>
                  <a:schemeClr val="tx1">
                    <a:lumMod val="75000"/>
                    <a:lumOff val="25000"/>
                  </a:schemeClr>
                </a:solidFill>
              </a:rPr>
              <a:t>Masia</a:t>
            </a:r>
            <a:r>
              <a:rPr lang="en-US" i="1" dirty="0">
                <a:solidFill>
                  <a:schemeClr val="tx1">
                    <a:lumMod val="75000"/>
                    <a:lumOff val="25000"/>
                  </a:schemeClr>
                </a:solidFill>
              </a:rPr>
              <a:t>, B. B. (1964). Taxonomy of educational objectives: The classification of educational goals. Vol. Handbook II: the affective domain. New York: David McKay Company. (see https://sites.google.com/site/elearningsnippets/a-wiki-page/krathwohl-s-taxonomy and </a:t>
            </a:r>
            <a:r>
              <a:rPr lang="en-US" i="1" dirty="0">
                <a:solidFill>
                  <a:schemeClr val="tx1">
                    <a:lumMod val="75000"/>
                    <a:lumOff val="25000"/>
                  </a:schemeClr>
                </a:solidFill>
                <a:hlinkClick r:id="rId2"/>
              </a:rPr>
              <a:t>https://quincycollege.edu/wp-content/uploads/Anderson-and-Krathwohl_Revised-Blooms-Taxonomy.pdf</a:t>
            </a:r>
            <a:r>
              <a:rPr lang="en-US" i="1" dirty="0">
                <a:solidFill>
                  <a:schemeClr val="tx1">
                    <a:lumMod val="75000"/>
                    <a:lumOff val="25000"/>
                  </a:schemeClr>
                </a:solidFill>
              </a:rPr>
              <a:t>)  </a:t>
            </a:r>
          </a:p>
          <a:p>
            <a:pPr algn="just">
              <a:buFont typeface="Wingdings" panose="05000000000000000000" pitchFamily="2" charset="2"/>
              <a:buChar char="v"/>
            </a:pPr>
            <a:endParaRPr lang="en-US" i="1" dirty="0">
              <a:solidFill>
                <a:schemeClr val="tx1">
                  <a:lumMod val="75000"/>
                  <a:lumOff val="25000"/>
                </a:schemeClr>
              </a:solidFill>
            </a:endParaRPr>
          </a:p>
          <a:p>
            <a:pPr algn="just">
              <a:buFont typeface="Wingdings" panose="05000000000000000000" pitchFamily="2" charset="2"/>
              <a:buChar char="v"/>
            </a:pPr>
            <a:r>
              <a:rPr lang="en-US" i="1" dirty="0">
                <a:solidFill>
                  <a:schemeClr val="tx1">
                    <a:lumMod val="75000"/>
                    <a:lumOff val="25000"/>
                  </a:schemeClr>
                </a:solidFill>
              </a:rPr>
              <a:t>Rogers, Everett (1985). Diffusion of innovations. New York: The Free Press (see </a:t>
            </a:r>
            <a:r>
              <a:rPr lang="en-US" i="1" dirty="0">
                <a:solidFill>
                  <a:schemeClr val="tx1">
                    <a:lumMod val="75000"/>
                    <a:lumOff val="25000"/>
                  </a:schemeClr>
                </a:solidFill>
                <a:hlinkClick r:id="rId3"/>
              </a:rPr>
              <a:t>https://en.wikipedia.org/wiki/Diffusion_of_innovations</a:t>
            </a:r>
            <a:r>
              <a:rPr lang="en-US" i="1" dirty="0">
                <a:solidFill>
                  <a:schemeClr val="tx1">
                    <a:lumMod val="75000"/>
                    <a:lumOff val="25000"/>
                  </a:schemeClr>
                </a:solidFill>
              </a:rPr>
              <a:t>)  </a:t>
            </a:r>
          </a:p>
          <a:p>
            <a:pPr algn="just">
              <a:buFont typeface="Wingdings" panose="05000000000000000000" pitchFamily="2" charset="2"/>
              <a:buChar char="v"/>
            </a:pPr>
            <a:endParaRPr lang="en-US" i="1" dirty="0">
              <a:solidFill>
                <a:schemeClr val="tx1">
                  <a:lumMod val="75000"/>
                  <a:lumOff val="25000"/>
                </a:schemeClr>
              </a:solidFill>
            </a:endParaRPr>
          </a:p>
          <a:p>
            <a:pPr algn="just">
              <a:buFont typeface="Wingdings" panose="05000000000000000000" pitchFamily="2" charset="2"/>
              <a:buChar char="v"/>
            </a:pPr>
            <a:r>
              <a:rPr lang="en-US" i="1" dirty="0">
                <a:solidFill>
                  <a:schemeClr val="tx1">
                    <a:lumMod val="75000"/>
                    <a:lumOff val="25000"/>
                  </a:schemeClr>
                </a:solidFill>
              </a:rPr>
              <a:t>UNESCO on inclusion: </a:t>
            </a:r>
            <a:r>
              <a:rPr lang="en-US" i="1" dirty="0">
                <a:solidFill>
                  <a:schemeClr val="tx1">
                    <a:lumMod val="75000"/>
                    <a:lumOff val="25000"/>
                  </a:schemeClr>
                </a:solidFill>
                <a:hlinkClick r:id="rId4"/>
              </a:rPr>
              <a:t>https://www.unesco.org/en/education/inclusion</a:t>
            </a:r>
            <a:r>
              <a:rPr lang="en-US" i="1" dirty="0">
                <a:solidFill>
                  <a:schemeClr val="tx1">
                    <a:lumMod val="75000"/>
                    <a:lumOff val="25000"/>
                  </a:schemeClr>
                </a:solidFill>
              </a:rPr>
              <a:t>  </a:t>
            </a:r>
          </a:p>
          <a:p>
            <a:pPr algn="just">
              <a:buFont typeface="Wingdings" panose="05000000000000000000" pitchFamily="2" charset="2"/>
              <a:buChar char="v"/>
            </a:pPr>
            <a:endParaRPr lang="en-US" i="1" dirty="0">
              <a:solidFill>
                <a:schemeClr val="tx1">
                  <a:lumMod val="75000"/>
                  <a:lumOff val="25000"/>
                </a:schemeClr>
              </a:solidFill>
            </a:endParaRPr>
          </a:p>
          <a:p>
            <a:pPr algn="just">
              <a:buFont typeface="Wingdings" panose="05000000000000000000" pitchFamily="2" charset="2"/>
              <a:buChar char="v"/>
            </a:pPr>
            <a:r>
              <a:rPr lang="en-GB" i="1" dirty="0">
                <a:solidFill>
                  <a:schemeClr val="tx1">
                    <a:lumMod val="75000"/>
                    <a:lumOff val="25000"/>
                  </a:schemeClr>
                </a:solidFill>
              </a:rPr>
              <a:t>UNESCO (2018) Recommendations 48th session of the International Conference on Education (</a:t>
            </a:r>
            <a:r>
              <a:rPr lang="en-GB" i="1" dirty="0">
                <a:solidFill>
                  <a:schemeClr val="tx1">
                    <a:lumMod val="75000"/>
                    <a:lumOff val="25000"/>
                  </a:schemeClr>
                </a:solidFill>
                <a:hlinkClick r:id="rId5">
                  <a:extLst>
                    <a:ext uri="{A12FA001-AC4F-418D-AE19-62706E023703}">
                      <ahyp:hlinkClr xmlns:ahyp="http://schemas.microsoft.com/office/drawing/2018/hyperlinkcolor" val="tx"/>
                    </a:ext>
                  </a:extLst>
                </a:hlinkClick>
              </a:rPr>
              <a:t>http://www.ibe.unesco.org/fileadmin/user_upload/Policy_Dialogue/48th_ICE/CONFINTED_48-5_Conclusions_english.pdf</a:t>
            </a:r>
            <a:r>
              <a:rPr lang="en-GB" i="1" dirty="0">
                <a:solidFill>
                  <a:schemeClr val="tx1">
                    <a:lumMod val="75000"/>
                    <a:lumOff val="25000"/>
                  </a:schemeClr>
                </a:solidFill>
              </a:rPr>
              <a:t>)   </a:t>
            </a:r>
            <a:endParaRPr lang="el-GR" i="1" dirty="0">
              <a:solidFill>
                <a:schemeClr val="tx1">
                  <a:lumMod val="75000"/>
                  <a:lumOff val="25000"/>
                </a:schemeClr>
              </a:solidFill>
            </a:endParaRPr>
          </a:p>
          <a:p>
            <a:pPr marL="0" indent="0">
              <a:buNone/>
            </a:pPr>
            <a:endParaRPr lang="en-US" i="1" dirty="0">
              <a:solidFill>
                <a:schemeClr val="tx1">
                  <a:lumMod val="75000"/>
                  <a:lumOff val="25000"/>
                </a:schemeClr>
              </a:solidFill>
            </a:endParaRPr>
          </a:p>
        </p:txBody>
      </p:sp>
      <p:sp>
        <p:nvSpPr>
          <p:cNvPr id="4" name="Content Placeholder 1">
            <a:extLst>
              <a:ext uri="{FF2B5EF4-FFF2-40B4-BE49-F238E27FC236}">
                <a16:creationId xmlns:a16="http://schemas.microsoft.com/office/drawing/2014/main" id="{5DAF313C-9C3C-4EF6-B8DC-A529094F6335}"/>
              </a:ext>
            </a:extLst>
          </p:cNvPr>
          <p:cNvSpPr txBox="1">
            <a:spLocks/>
          </p:cNvSpPr>
          <p:nvPr/>
        </p:nvSpPr>
        <p:spPr>
          <a:xfrm>
            <a:off x="457200" y="4000500"/>
            <a:ext cx="16535400" cy="2125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Content Placeholder 1">
            <a:extLst>
              <a:ext uri="{FF2B5EF4-FFF2-40B4-BE49-F238E27FC236}">
                <a16:creationId xmlns:a16="http://schemas.microsoft.com/office/drawing/2014/main" id="{B0222252-51AE-4D81-BC21-7B73FFC12A11}"/>
              </a:ext>
            </a:extLst>
          </p:cNvPr>
          <p:cNvSpPr txBox="1">
            <a:spLocks/>
          </p:cNvSpPr>
          <p:nvPr/>
        </p:nvSpPr>
        <p:spPr>
          <a:xfrm>
            <a:off x="457200" y="1600202"/>
            <a:ext cx="16535400" cy="1562098"/>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a:p>
            <a:pPr marL="0" indent="0" algn="just">
              <a:buFont typeface="Arial" pitchFamily="34" charset="0"/>
              <a:buNone/>
            </a:pPr>
            <a:r>
              <a:rPr lang="en-US" sz="5400" dirty="0">
                <a:solidFill>
                  <a:srgbClr val="7030A0"/>
                </a:solidFill>
                <a:effectLst>
                  <a:outerShdw blurRad="38100" dist="38100" dir="2700000" algn="tl">
                    <a:srgbClr val="000000">
                      <a:alpha val="43137"/>
                    </a:srgbClr>
                  </a:outerShdw>
                </a:effectLst>
                <a:latin typeface="Calisto MT" panose="02040603050505030304" pitchFamily="18" charset="0"/>
                <a:cs typeface="Dubai Medium" panose="020B0603030403030204" pitchFamily="34" charset="-78"/>
              </a:rPr>
              <a:t>List of References</a:t>
            </a:r>
          </a:p>
          <a:p>
            <a:pPr marL="0" indent="0">
              <a:buFont typeface="Arial" pitchFamily="34" charset="0"/>
              <a:buNone/>
            </a:pPr>
            <a:endParaRPr lang="en-US" dirty="0"/>
          </a:p>
        </p:txBody>
      </p:sp>
    </p:spTree>
    <p:extLst>
      <p:ext uri="{BB962C8B-B14F-4D97-AF65-F5344CB8AC3E}">
        <p14:creationId xmlns:p14="http://schemas.microsoft.com/office/powerpoint/2010/main" val="1054034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Εικόνα 26"/>
          <p:cNvPicPr>
            <a:picLocks noChangeAspect="1"/>
          </p:cNvPicPr>
          <p:nvPr/>
        </p:nvPicPr>
        <p:blipFill rotWithShape="1">
          <a:blip r:embed="rId3">
            <a:extLst>
              <a:ext uri="{28A0092B-C50C-407E-A947-70E740481C1C}">
                <a14:useLocalDpi xmlns:a14="http://schemas.microsoft.com/office/drawing/2010/main" val="0"/>
              </a:ext>
            </a:extLst>
          </a:blip>
          <a:srcRect l="21221" t="12498" r="4969" b="6582"/>
          <a:stretch/>
        </p:blipFill>
        <p:spPr>
          <a:xfrm>
            <a:off x="0" y="-73332"/>
            <a:ext cx="18288000" cy="8159217"/>
          </a:xfrm>
          <a:prstGeom prst="rect">
            <a:avLst/>
          </a:prstGeom>
        </p:spPr>
      </p:pic>
      <p:pic>
        <p:nvPicPr>
          <p:cNvPr id="2" name="Picture 2"/>
          <p:cNvPicPr>
            <a:picLocks noChangeAspect="1"/>
          </p:cNvPicPr>
          <p:nvPr/>
        </p:nvPicPr>
        <p:blipFill>
          <a:blip r:embed="rId4"/>
          <a:srcRect r="24135"/>
          <a:stretch>
            <a:fillRect/>
          </a:stretch>
        </p:blipFill>
        <p:spPr>
          <a:xfrm>
            <a:off x="278642" y="9450271"/>
            <a:ext cx="2921758" cy="791121"/>
          </a:xfrm>
          <a:prstGeom prst="rect">
            <a:avLst/>
          </a:prstGeom>
        </p:spPr>
      </p:pic>
      <p:pic>
        <p:nvPicPr>
          <p:cNvPr id="3" name="Picture 3"/>
          <p:cNvPicPr>
            <a:picLocks noChangeAspect="1"/>
          </p:cNvPicPr>
          <p:nvPr/>
        </p:nvPicPr>
        <p:blipFill>
          <a:blip r:embed="rId5"/>
          <a:srcRect/>
          <a:stretch>
            <a:fillRect/>
          </a:stretch>
        </p:blipFill>
        <p:spPr>
          <a:xfrm>
            <a:off x="461306" y="8619403"/>
            <a:ext cx="2412158" cy="669342"/>
          </a:xfrm>
          <a:prstGeom prst="rect">
            <a:avLst/>
          </a:prstGeom>
        </p:spPr>
      </p:pic>
      <p:pic>
        <p:nvPicPr>
          <p:cNvPr id="5" name="Picture 5"/>
          <p:cNvPicPr>
            <a:picLocks noChangeAspect="1"/>
          </p:cNvPicPr>
          <p:nvPr/>
        </p:nvPicPr>
        <p:blipFill>
          <a:blip r:embed="rId6"/>
          <a:srcRect/>
          <a:stretch>
            <a:fillRect/>
          </a:stretch>
        </p:blipFill>
        <p:spPr>
          <a:xfrm>
            <a:off x="14933395" y="8310002"/>
            <a:ext cx="748732" cy="1005008"/>
          </a:xfrm>
          <a:prstGeom prst="rect">
            <a:avLst/>
          </a:prstGeom>
        </p:spPr>
      </p:pic>
      <p:pic>
        <p:nvPicPr>
          <p:cNvPr id="9" name="Picture 9"/>
          <p:cNvPicPr>
            <a:picLocks noChangeAspect="1"/>
          </p:cNvPicPr>
          <p:nvPr/>
        </p:nvPicPr>
        <p:blipFill>
          <a:blip r:embed="rId7"/>
          <a:srcRect/>
          <a:stretch>
            <a:fillRect/>
          </a:stretch>
        </p:blipFill>
        <p:spPr>
          <a:xfrm>
            <a:off x="17027827" y="8333169"/>
            <a:ext cx="803128" cy="958674"/>
          </a:xfrm>
          <a:prstGeom prst="rect">
            <a:avLst/>
          </a:prstGeom>
        </p:spPr>
      </p:pic>
      <p:pic>
        <p:nvPicPr>
          <p:cNvPr id="10" name="Picture 10"/>
          <p:cNvPicPr>
            <a:picLocks noChangeAspect="1"/>
          </p:cNvPicPr>
          <p:nvPr/>
        </p:nvPicPr>
        <p:blipFill>
          <a:blip r:embed="rId8"/>
          <a:srcRect/>
          <a:stretch>
            <a:fillRect/>
          </a:stretch>
        </p:blipFill>
        <p:spPr>
          <a:xfrm>
            <a:off x="15823684" y="8354738"/>
            <a:ext cx="1024480" cy="1024480"/>
          </a:xfrm>
          <a:prstGeom prst="rect">
            <a:avLst/>
          </a:prstGeom>
        </p:spPr>
      </p:pic>
      <p:pic>
        <p:nvPicPr>
          <p:cNvPr id="21" name="Picture 4">
            <a:extLst>
              <a:ext uri="{FF2B5EF4-FFF2-40B4-BE49-F238E27FC236}">
                <a16:creationId xmlns:a16="http://schemas.microsoft.com/office/drawing/2014/main" id="{1D33DA70-1AD8-4C0D-8D36-C12E9BB77C0D}"/>
              </a:ext>
            </a:extLst>
          </p:cNvPr>
          <p:cNvPicPr>
            <a:picLocks noChangeAspect="1"/>
          </p:cNvPicPr>
          <p:nvPr/>
        </p:nvPicPr>
        <p:blipFill>
          <a:blip r:embed="rId9"/>
          <a:srcRect l="10867" r="8836" b="29221"/>
          <a:stretch>
            <a:fillRect/>
          </a:stretch>
        </p:blipFill>
        <p:spPr>
          <a:xfrm>
            <a:off x="8949768" y="8528580"/>
            <a:ext cx="1845502" cy="813373"/>
          </a:xfrm>
          <a:prstGeom prst="rect">
            <a:avLst/>
          </a:prstGeom>
        </p:spPr>
      </p:pic>
      <p:pic>
        <p:nvPicPr>
          <p:cNvPr id="23" name="Picture 6">
            <a:extLst>
              <a:ext uri="{FF2B5EF4-FFF2-40B4-BE49-F238E27FC236}">
                <a16:creationId xmlns:a16="http://schemas.microsoft.com/office/drawing/2014/main" id="{7730113A-D248-4D27-B635-FC0848E0E6AC}"/>
              </a:ext>
            </a:extLst>
          </p:cNvPr>
          <p:cNvPicPr>
            <a:picLocks noChangeAspect="1"/>
          </p:cNvPicPr>
          <p:nvPr/>
        </p:nvPicPr>
        <p:blipFill>
          <a:blip r:embed="rId10"/>
          <a:srcRect/>
          <a:stretch>
            <a:fillRect/>
          </a:stretch>
        </p:blipFill>
        <p:spPr>
          <a:xfrm>
            <a:off x="6588896" y="8882311"/>
            <a:ext cx="2306746" cy="398353"/>
          </a:xfrm>
          <a:prstGeom prst="rect">
            <a:avLst/>
          </a:prstGeom>
        </p:spPr>
      </p:pic>
      <p:pic>
        <p:nvPicPr>
          <p:cNvPr id="24" name="Picture 7">
            <a:extLst>
              <a:ext uri="{FF2B5EF4-FFF2-40B4-BE49-F238E27FC236}">
                <a16:creationId xmlns:a16="http://schemas.microsoft.com/office/drawing/2014/main" id="{EC5C79B5-C72C-49BC-B0B4-1D3E03E96F08}"/>
              </a:ext>
            </a:extLst>
          </p:cNvPr>
          <p:cNvPicPr>
            <a:picLocks noChangeAspect="1"/>
          </p:cNvPicPr>
          <p:nvPr/>
        </p:nvPicPr>
        <p:blipFill>
          <a:blip r:embed="rId11"/>
          <a:srcRect/>
          <a:stretch>
            <a:fillRect/>
          </a:stretch>
        </p:blipFill>
        <p:spPr>
          <a:xfrm>
            <a:off x="4234890" y="8659063"/>
            <a:ext cx="2177749" cy="509048"/>
          </a:xfrm>
          <a:prstGeom prst="rect">
            <a:avLst/>
          </a:prstGeom>
        </p:spPr>
      </p:pic>
      <p:pic>
        <p:nvPicPr>
          <p:cNvPr id="25" name="Picture 8">
            <a:extLst>
              <a:ext uri="{FF2B5EF4-FFF2-40B4-BE49-F238E27FC236}">
                <a16:creationId xmlns:a16="http://schemas.microsoft.com/office/drawing/2014/main" id="{BB7AD4E4-2083-40E8-8216-E35265D5BE89}"/>
              </a:ext>
            </a:extLst>
          </p:cNvPr>
          <p:cNvPicPr>
            <a:picLocks noChangeAspect="1"/>
          </p:cNvPicPr>
          <p:nvPr/>
        </p:nvPicPr>
        <p:blipFill>
          <a:blip r:embed="rId12"/>
          <a:srcRect/>
          <a:stretch>
            <a:fillRect/>
          </a:stretch>
        </p:blipFill>
        <p:spPr>
          <a:xfrm>
            <a:off x="10849397" y="8836227"/>
            <a:ext cx="3919721" cy="542991"/>
          </a:xfrm>
          <a:prstGeom prst="rect">
            <a:avLst/>
          </a:prstGeom>
        </p:spPr>
      </p:pic>
      <p:pic>
        <p:nvPicPr>
          <p:cNvPr id="31" name="Picture 12">
            <a:extLst>
              <a:ext uri="{FF2B5EF4-FFF2-40B4-BE49-F238E27FC236}">
                <a16:creationId xmlns:a16="http://schemas.microsoft.com/office/drawing/2014/main" id="{D33E308F-73A3-44D6-BAC0-8452766B28C5}"/>
              </a:ext>
            </a:extLst>
          </p:cNvPr>
          <p:cNvPicPr>
            <a:picLocks noChangeAspect="1"/>
          </p:cNvPicPr>
          <p:nvPr/>
        </p:nvPicPr>
        <p:blipFill>
          <a:blip r:embed="rId13"/>
          <a:srcRect r="6358" b="19592"/>
          <a:stretch>
            <a:fillRect/>
          </a:stretch>
        </p:blipFill>
        <p:spPr>
          <a:xfrm>
            <a:off x="2873464" y="8258270"/>
            <a:ext cx="1236405" cy="1057418"/>
          </a:xfrm>
          <a:prstGeom prst="rect">
            <a:avLst/>
          </a:prstGeom>
        </p:spPr>
      </p:pic>
      <p:sp>
        <p:nvSpPr>
          <p:cNvPr id="28" name="Title 35">
            <a:extLst>
              <a:ext uri="{FF2B5EF4-FFF2-40B4-BE49-F238E27FC236}">
                <a16:creationId xmlns:a16="http://schemas.microsoft.com/office/drawing/2014/main" id="{F13B42AF-0F28-4F50-8930-51129243CAFD}"/>
              </a:ext>
            </a:extLst>
          </p:cNvPr>
          <p:cNvSpPr>
            <a:spLocks noGrp="1"/>
          </p:cNvSpPr>
          <p:nvPr>
            <p:ph type="title"/>
          </p:nvPr>
        </p:nvSpPr>
        <p:spPr>
          <a:xfrm>
            <a:off x="155125" y="2657106"/>
            <a:ext cx="5977488" cy="2443288"/>
          </a:xfrm>
        </p:spPr>
        <p:txBody>
          <a:bodyPr>
            <a:normAutofit/>
          </a:bodyPr>
          <a:lstStyle/>
          <a:p>
            <a:pPr algn="l"/>
            <a:r>
              <a:rPr lang="en-US" sz="8800" b="1" i="1" dirty="0">
                <a:solidFill>
                  <a:schemeClr val="bg1"/>
                </a:solidFill>
              </a:rPr>
              <a:t>Thank you!</a:t>
            </a:r>
            <a:endParaRPr lang="el-GR" sz="8800" i="1" dirty="0">
              <a:solidFill>
                <a:schemeClr val="bg1"/>
              </a:solidFill>
            </a:endParaRPr>
          </a:p>
        </p:txBody>
      </p:sp>
      <p:pic>
        <p:nvPicPr>
          <p:cNvPr id="29" name="Εικόνα 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04119" y="3151612"/>
            <a:ext cx="1017039" cy="1406745"/>
          </a:xfrm>
          <a:prstGeom prst="rect">
            <a:avLst/>
          </a:prstGeom>
        </p:spPr>
      </p:pic>
      <p:pic>
        <p:nvPicPr>
          <p:cNvPr id="30" name="Εικόνα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1339" y="6387993"/>
            <a:ext cx="2502530" cy="1077479"/>
          </a:xfrm>
          <a:prstGeom prst="rect">
            <a:avLst/>
          </a:prstGeom>
        </p:spPr>
      </p:pic>
    </p:spTree>
    <p:extLst>
      <p:ext uri="{BB962C8B-B14F-4D97-AF65-F5344CB8AC3E}">
        <p14:creationId xmlns:p14="http://schemas.microsoft.com/office/powerpoint/2010/main" val="5353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828800" y="342900"/>
            <a:ext cx="15316200" cy="1143000"/>
          </a:xfrm>
        </p:spPr>
        <p:txBody>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The fear of conflict </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2552700"/>
            <a:ext cx="15316200" cy="4525963"/>
          </a:xfrm>
        </p:spPr>
        <p:txBody>
          <a:bodyPr/>
          <a:lstStyle/>
          <a:p>
            <a:pPr algn="just"/>
            <a:r>
              <a:rPr lang="en-GB" dirty="0"/>
              <a:t>Before we go into practical details about how to prevent and manage conflicts and crises, we would like to go into the fear of conflicts. The topic of sexual and gender diversity is controversial for some people. Opponents, as well as activists and supportive professionals, can be challenged by fear of conflict and the resulting risks. This fear tends to be in the way of rational and logical consideration of real risks. When you are ruled by fear, you may take decisions based on your fear rather than on an objective assessment. Below, you will learn how to deal with this fear of risk.</a:t>
            </a:r>
            <a:endParaRPr lang="el-GR" dirty="0"/>
          </a:p>
          <a:p>
            <a:endParaRPr lang="el-GR" dirty="0"/>
          </a:p>
        </p:txBody>
      </p:sp>
    </p:spTree>
    <p:extLst>
      <p:ext uri="{BB962C8B-B14F-4D97-AF65-F5344CB8AC3E}">
        <p14:creationId xmlns:p14="http://schemas.microsoft.com/office/powerpoint/2010/main" val="358847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828800" y="342900"/>
            <a:ext cx="15316200" cy="1143000"/>
          </a:xfrm>
        </p:spPr>
        <p:txBody>
          <a:bodyPr/>
          <a:lstStyle/>
          <a:p>
            <a:r>
              <a:rPr lang="en-GB"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Self reflection activity: the fear of coming out</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485900" y="1866900"/>
            <a:ext cx="15316200" cy="6705600"/>
          </a:xfrm>
        </p:spPr>
        <p:txBody>
          <a:bodyPr>
            <a:normAutofit/>
          </a:bodyPr>
          <a:lstStyle/>
          <a:p>
            <a:pPr algn="just"/>
            <a:r>
              <a:rPr lang="en-GB" sz="2800" dirty="0"/>
              <a:t>Read the below case study and choose one of the suggested ways of dealing with the case. Note that none of the answers is incorrect. The feedback we offer is meant to help you reflect on your choice. </a:t>
            </a:r>
          </a:p>
          <a:p>
            <a:pPr algn="just"/>
            <a:endParaRPr lang="el-GR" sz="2800" dirty="0"/>
          </a:p>
          <a:p>
            <a:pPr algn="just"/>
            <a:r>
              <a:rPr lang="en-GB" sz="2800" dirty="0"/>
              <a:t>A rather effeminate looking boy comes to you because he considers you to be a VET Teacher he can trust. When you two are alone in a counselling room, he bursts into tears. He met another boy he really likes and he feels he cannot hide his homosexual orientation anymore. He wants to tell his parents, but he expects that because they are quite religious, they will be shocked and that they will throw him out of the house. He wails that he will be without a roof above his head, without money and that he will have to stop his vocational training. How would you react?</a:t>
            </a:r>
          </a:p>
          <a:p>
            <a:pPr algn="just"/>
            <a:endParaRPr lang="en-GB" sz="2800" dirty="0"/>
          </a:p>
          <a:p>
            <a:pPr marL="800100" lvl="2" indent="0">
              <a:buNone/>
            </a:pPr>
            <a:r>
              <a:rPr lang="en-GB" sz="2600" dirty="0"/>
              <a:t>A. I would console him and tell him not to be afraid of things that may not be real</a:t>
            </a:r>
            <a:endParaRPr lang="el-GR" sz="2600" dirty="0"/>
          </a:p>
          <a:p>
            <a:pPr marL="800100" lvl="2" indent="0">
              <a:buNone/>
            </a:pPr>
            <a:r>
              <a:rPr lang="en-GB" sz="2600" dirty="0"/>
              <a:t>B. I would ask him what reasons he has to expect that his parents will reject him</a:t>
            </a:r>
            <a:endParaRPr lang="en-US" sz="2600" dirty="0"/>
          </a:p>
          <a:p>
            <a:pPr marL="800100" lvl="2" indent="0">
              <a:buNone/>
            </a:pPr>
            <a:r>
              <a:rPr lang="en-US" sz="2600" dirty="0"/>
              <a:t>C. </a:t>
            </a:r>
            <a:r>
              <a:rPr lang="en-GB" sz="2600" dirty="0"/>
              <a:t>I would list all the things that could happen and help him think of solutions for each scenario</a:t>
            </a:r>
            <a:endParaRPr lang="en-US" sz="2600" dirty="0"/>
          </a:p>
          <a:p>
            <a:pPr marL="800100" lvl="2" indent="0">
              <a:buNone/>
            </a:pPr>
            <a:r>
              <a:rPr lang="en-US" sz="2600" dirty="0"/>
              <a:t>D. </a:t>
            </a:r>
            <a:r>
              <a:rPr lang="en-GB" sz="2600" dirty="0"/>
              <a:t>I would practically help him prepare for the risks, for example referring him to a shelter</a:t>
            </a:r>
            <a:endParaRPr lang="el-GR" sz="2600" dirty="0"/>
          </a:p>
          <a:p>
            <a:pPr algn="just"/>
            <a:endParaRPr lang="en-GB" dirty="0"/>
          </a:p>
          <a:p>
            <a:pPr algn="just"/>
            <a:endParaRPr lang="el-GR" dirty="0"/>
          </a:p>
          <a:p>
            <a:endParaRPr lang="el-GR" dirty="0"/>
          </a:p>
        </p:txBody>
      </p:sp>
    </p:spTree>
    <p:extLst>
      <p:ext uri="{BB962C8B-B14F-4D97-AF65-F5344CB8AC3E}">
        <p14:creationId xmlns:p14="http://schemas.microsoft.com/office/powerpoint/2010/main" val="421350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828800" y="342900"/>
            <a:ext cx="15316200" cy="1143000"/>
          </a:xfrm>
        </p:spPr>
        <p:txBody>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Cherish the fear (1/2)</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316200" cy="6705600"/>
          </a:xfrm>
        </p:spPr>
        <p:txBody>
          <a:bodyPr>
            <a:normAutofit fontScale="85000" lnSpcReduction="10000"/>
          </a:bodyPr>
          <a:lstStyle/>
          <a:p>
            <a:pPr algn="just"/>
            <a:endParaRPr lang="en-US" dirty="0"/>
          </a:p>
          <a:p>
            <a:pPr algn="just"/>
            <a:r>
              <a:rPr lang="en-US" dirty="0"/>
              <a:t>It is extremely common that LGBTIQ+ people feel very afraid of the reactions to their coming out. All of their lives, they have gotten negative messages about how bad it is to be lesbian, gay, bisexual or transgender. It is difficult to imagine that even their loved ones will react in a positive or supportive way.</a:t>
            </a:r>
          </a:p>
          <a:p>
            <a:pPr algn="just"/>
            <a:endParaRPr lang="en-US" dirty="0"/>
          </a:p>
          <a:p>
            <a:pPr algn="just"/>
            <a:r>
              <a:rPr lang="en-US" dirty="0"/>
              <a:t>However, in practice two thirds of the parents react not as bad as the young person expects. In most cases, parents love their children and do not want to break this bond. Some parents may be worried about discrimination, STDs and other risks they relate to being LGBTIQ+, often because their images of homosexual orientation and gender transition change are loaded with prejudice. They may feel more or less shocked because their child appears to be different from their normative expectations. They may need some time to get used to a new perspective of their child.</a:t>
            </a:r>
          </a:p>
          <a:p>
            <a:pPr algn="just"/>
            <a:endParaRPr lang="en-US" dirty="0"/>
          </a:p>
          <a:p>
            <a:pPr algn="just"/>
            <a:r>
              <a:rPr lang="en-US" dirty="0"/>
              <a:t>Often parents already have some thoughts about the heterosexual orientation or gender identity of their child. In this case study, the boy appears relatively effeminate. The boy does not report any previous bad treatment by his parents because of this, so it may be that the parents already have a tacit expectation that the boy is not heterosexual or cisgender. Breaking this taboo may actually be a relief to them.  </a:t>
            </a:r>
          </a:p>
          <a:p>
            <a:pPr algn="just"/>
            <a:endParaRPr lang="en-US" dirty="0"/>
          </a:p>
          <a:p>
            <a:endParaRPr lang="el-GR" dirty="0"/>
          </a:p>
        </p:txBody>
      </p:sp>
    </p:spTree>
    <p:extLst>
      <p:ext uri="{BB962C8B-B14F-4D97-AF65-F5344CB8AC3E}">
        <p14:creationId xmlns:p14="http://schemas.microsoft.com/office/powerpoint/2010/main" val="411654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828800" y="342900"/>
            <a:ext cx="15316200" cy="1143000"/>
          </a:xfrm>
        </p:spPr>
        <p:txBody>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Cherish the fear (2/2)</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5316200" cy="6705600"/>
          </a:xfrm>
        </p:spPr>
        <p:txBody>
          <a:bodyPr>
            <a:normAutofit/>
          </a:bodyPr>
          <a:lstStyle/>
          <a:p>
            <a:pPr marL="0" indent="0" algn="just">
              <a:buNone/>
            </a:pPr>
            <a:endParaRPr lang="en-US" dirty="0"/>
          </a:p>
          <a:p>
            <a:pPr algn="just"/>
            <a:r>
              <a:rPr lang="en-US" sz="2800" dirty="0"/>
              <a:t>When cisgender heterosexual VET teachers engage with the topic of sexual and gender diversity, they can experience a similar type of fear. This is not such a serious fear as LGBTIQ+ people may have themselves, but VET teachers may still feel apprehensive about negative reactions and ultimately about the risks for their social and professional position in the VET institute. It is important to accept that these fears exist, but at the same time not to give into them.</a:t>
            </a:r>
          </a:p>
          <a:p>
            <a:pPr algn="just"/>
            <a:endParaRPr lang="en-US" sz="2800" dirty="0"/>
          </a:p>
          <a:p>
            <a:pPr algn="just"/>
            <a:r>
              <a:rPr lang="en-US" sz="2800" dirty="0"/>
              <a:t>Our advice is to “cherish the fear” because this is an emotion that belongs to you. At the same time, we advise to consider if the fear is due to an irrational fight or flight instinct, or whether it is based on real risks. When you are able to face the real risks with an objective gaze and some courage, you can develop a strategy to handle any risk.</a:t>
            </a:r>
          </a:p>
          <a:p>
            <a:pPr algn="just"/>
            <a:endParaRPr lang="en-US" dirty="0"/>
          </a:p>
          <a:p>
            <a:endParaRPr lang="el-GR" dirty="0"/>
          </a:p>
        </p:txBody>
      </p:sp>
    </p:spTree>
    <p:extLst>
      <p:ext uri="{BB962C8B-B14F-4D97-AF65-F5344CB8AC3E}">
        <p14:creationId xmlns:p14="http://schemas.microsoft.com/office/powerpoint/2010/main" val="362040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C28C9-69C3-42B8-AF31-2463D9E887CC}"/>
              </a:ext>
            </a:extLst>
          </p:cNvPr>
          <p:cNvSpPr>
            <a:spLocks noGrp="1"/>
          </p:cNvSpPr>
          <p:nvPr>
            <p:ph type="title"/>
          </p:nvPr>
        </p:nvSpPr>
        <p:spPr>
          <a:xfrm>
            <a:off x="1828800" y="342900"/>
            <a:ext cx="15316200" cy="1143000"/>
          </a:xfrm>
        </p:spPr>
        <p:txBody>
          <a:bodyPr/>
          <a:lstStyle/>
          <a:p>
            <a:r>
              <a:rPr lang="en-US" sz="5000" dirty="0">
                <a:solidFill>
                  <a:srgbClr val="7030A0"/>
                </a:solidFill>
                <a:effectLst>
                  <a:outerShdw blurRad="38100" dist="38100" dir="2700000" algn="tl">
                    <a:srgbClr val="000000">
                      <a:alpha val="43137"/>
                    </a:srgbClr>
                  </a:outerShdw>
                </a:effectLst>
                <a:latin typeface="Calisto MT" panose="02040603050505030304" pitchFamily="18" charset="0"/>
                <a:ea typeface="+mn-ea"/>
                <a:cs typeface="Dubai Medium" panose="020B0603030403030204" pitchFamily="34" charset="-78"/>
              </a:rPr>
              <a:t>Cherish the fear (2/2)</a:t>
            </a:r>
            <a:endParaRPr lang="el-GR" sz="5000" dirty="0">
              <a:solidFill>
                <a:srgbClr val="7030A0"/>
              </a:solidFill>
              <a:effectLst>
                <a:outerShdw blurRad="38100" dist="38100" dir="2700000" algn="tl">
                  <a:srgbClr val="000000">
                    <a:alpha val="43137"/>
                  </a:srgbClr>
                </a:outerShdw>
              </a:effectLst>
              <a:ea typeface="+mn-ea"/>
              <a:cs typeface="Dubai Medium" panose="020B0603030403030204" pitchFamily="34" charset="-78"/>
            </a:endParaRPr>
          </a:p>
        </p:txBody>
      </p:sp>
      <p:sp>
        <p:nvSpPr>
          <p:cNvPr id="6" name="Content Placeholder 5">
            <a:extLst>
              <a:ext uri="{FF2B5EF4-FFF2-40B4-BE49-F238E27FC236}">
                <a16:creationId xmlns:a16="http://schemas.microsoft.com/office/drawing/2014/main" id="{1573CDFC-DA2A-453D-89FE-D809B88C8DA6}"/>
              </a:ext>
            </a:extLst>
          </p:cNvPr>
          <p:cNvSpPr>
            <a:spLocks noGrp="1"/>
          </p:cNvSpPr>
          <p:nvPr>
            <p:ph idx="1"/>
          </p:nvPr>
        </p:nvSpPr>
        <p:spPr>
          <a:xfrm>
            <a:off x="1600200" y="1790700"/>
            <a:ext cx="10972800" cy="6705600"/>
          </a:xfrm>
        </p:spPr>
        <p:txBody>
          <a:bodyPr>
            <a:normAutofit/>
          </a:bodyPr>
          <a:lstStyle/>
          <a:p>
            <a:pPr marL="0" indent="0" algn="just">
              <a:buNone/>
            </a:pPr>
            <a:endParaRPr lang="en-US" dirty="0"/>
          </a:p>
          <a:p>
            <a:pPr algn="just"/>
            <a:r>
              <a:rPr lang="en-US" sz="2800" dirty="0"/>
              <a:t>When cisgender heterosexual VET teachers engage with the topic of sexual and gender diversity, they can experience a similar type of fear. This is not such a serious fear as LGBTIQ+ people may have themselves, but VET teachers may still feel apprehensive about negative reactions and ultimately about the risks for their social and professional position in the VET institute. It is important to accept that these fears exist, but at the same time not to give into them.</a:t>
            </a:r>
          </a:p>
          <a:p>
            <a:pPr algn="just"/>
            <a:endParaRPr lang="en-US" sz="2800" dirty="0"/>
          </a:p>
          <a:p>
            <a:pPr algn="just"/>
            <a:r>
              <a:rPr lang="en-US" sz="2800" dirty="0"/>
              <a:t>Our advice is to “cherish the fear” because this is an emotion that belongs to you. At the same time, we advise to consider if the fear is due to an irrational fight or flight instinct, or whether it is based on real risks. When you are able to face the real risks with an objective gaze and some courage, you can develop a strategy to handle any risk.</a:t>
            </a:r>
          </a:p>
          <a:p>
            <a:pPr algn="just"/>
            <a:endParaRPr lang="en-US" dirty="0"/>
          </a:p>
          <a:p>
            <a:endParaRPr lang="el-GR" dirty="0"/>
          </a:p>
        </p:txBody>
      </p:sp>
      <p:pic>
        <p:nvPicPr>
          <p:cNvPr id="4" name="image12.jpg" descr="Geen fotobeschrijving beschikbaar.">
            <a:extLst>
              <a:ext uri="{FF2B5EF4-FFF2-40B4-BE49-F238E27FC236}">
                <a16:creationId xmlns:a16="http://schemas.microsoft.com/office/drawing/2014/main" id="{795E0F7E-FE0F-4922-AEE5-12A36A88D05A}"/>
              </a:ext>
            </a:extLst>
          </p:cNvPr>
          <p:cNvPicPr/>
          <p:nvPr/>
        </p:nvPicPr>
        <p:blipFill>
          <a:blip r:embed="rId2"/>
          <a:srcRect/>
          <a:stretch>
            <a:fillRect/>
          </a:stretch>
        </p:blipFill>
        <p:spPr>
          <a:xfrm>
            <a:off x="12869333" y="2476500"/>
            <a:ext cx="4123267" cy="5981700"/>
          </a:xfrm>
          <a:prstGeom prst="rect">
            <a:avLst/>
          </a:prstGeom>
          <a:ln/>
        </p:spPr>
      </p:pic>
    </p:spTree>
    <p:extLst>
      <p:ext uri="{BB962C8B-B14F-4D97-AF65-F5344CB8AC3E}">
        <p14:creationId xmlns:p14="http://schemas.microsoft.com/office/powerpoint/2010/main" val="3777978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10354</Words>
  <Application>Microsoft Office PowerPoint</Application>
  <PresentationFormat>Aangepast</PresentationFormat>
  <Paragraphs>628</Paragraphs>
  <Slides>43</Slides>
  <Notes>32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43</vt:i4>
      </vt:variant>
    </vt:vector>
  </HeadingPairs>
  <TitlesOfParts>
    <vt:vector size="48" baseType="lpstr">
      <vt:lpstr>Arial</vt:lpstr>
      <vt:lpstr>Calisto MT</vt:lpstr>
      <vt:lpstr>Calibri</vt:lpstr>
      <vt:lpstr>Wingdings</vt:lpstr>
      <vt:lpstr>Office Theme</vt:lpstr>
      <vt:lpstr>Module 3: Suggesting and implementing strategies for a protective VET environment            Lesson 3.1: How to deal with objections Unit 3.1.4: How to do conflict management, VET Teacher training related to objections  </vt:lpstr>
      <vt:lpstr> </vt:lpstr>
      <vt:lpstr> </vt:lpstr>
      <vt:lpstr> </vt:lpstr>
      <vt:lpstr>The fear of conflict </vt:lpstr>
      <vt:lpstr>Self reflection activity: the fear of coming out</vt:lpstr>
      <vt:lpstr>Cherish the fear (1/2)</vt:lpstr>
      <vt:lpstr>Cherish the fear (2/2)</vt:lpstr>
      <vt:lpstr>Cherish the fear (2/2)</vt:lpstr>
      <vt:lpstr>Reflections on your own fears</vt:lpstr>
      <vt:lpstr>Essential remarks</vt:lpstr>
      <vt:lpstr>Essential remarks</vt:lpstr>
      <vt:lpstr>Developing a vision and a spiral curriculum</vt:lpstr>
      <vt:lpstr>The importance of a VET school vision  on diversity</vt:lpstr>
      <vt:lpstr>How to integrate sexual and gender diversity  in the vision of an institute</vt:lpstr>
      <vt:lpstr>Ways to integrate SGD in the VET vision (1/2)</vt:lpstr>
      <vt:lpstr>Ways to integrate SGD in the VET vision (2/2)</vt:lpstr>
      <vt:lpstr>Being specific about target groups in the vision</vt:lpstr>
      <vt:lpstr>Diffusion of Innovations Theory</vt:lpstr>
      <vt:lpstr>Diffusion of Innovations Theory</vt:lpstr>
      <vt:lpstr>Your own strategy to develop a vision</vt:lpstr>
      <vt:lpstr>Self reflection activity</vt:lpstr>
      <vt:lpstr>Intro of the Buner’s spiral curriculum</vt:lpstr>
      <vt:lpstr>Krathwohl’s taxonomy (1/2)</vt:lpstr>
      <vt:lpstr>Krathwohl’s taxonomy (2/2)</vt:lpstr>
      <vt:lpstr>The taxonomy of affective goals</vt:lpstr>
      <vt:lpstr>Self reflection activity: a possible structure for a spiral Curriculum including sexual and gender diversity</vt:lpstr>
      <vt:lpstr>How to start developing a spiral curriculum</vt:lpstr>
      <vt:lpstr>Self reflection activity: how to start developing a spiral curriculum</vt:lpstr>
      <vt:lpstr>Conflict management</vt:lpstr>
      <vt:lpstr>A conflict assessment matrix</vt:lpstr>
      <vt:lpstr>A conflict assessment matrix</vt:lpstr>
      <vt:lpstr>How to develop solutions appropriate for the risks</vt:lpstr>
      <vt:lpstr>The Conflict Escalation Ladder</vt:lpstr>
      <vt:lpstr>How to de-escalate</vt:lpstr>
      <vt:lpstr>Self reflection activity: managing risk</vt:lpstr>
      <vt:lpstr>Self reflection activity: managing risk</vt:lpstr>
      <vt:lpstr>Self reflection activity: managing risk</vt:lpstr>
      <vt:lpstr>Suggestions and tips</vt:lpstr>
      <vt:lpstr> </vt:lpstr>
      <vt:lpstr> </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Commission's support for the production of this publication does not constitute an endorsement of the contents, which reflect the views only of the authors, and the Commission cannot be held responsible for any use which may be made of the</dc:title>
  <dc:creator>Viktoria Topalidi</dc:creator>
  <cp:lastModifiedBy>Peter Dankmeijer</cp:lastModifiedBy>
  <cp:revision>97</cp:revision>
  <dcterms:created xsi:type="dcterms:W3CDTF">2006-08-16T00:00:00Z</dcterms:created>
  <dcterms:modified xsi:type="dcterms:W3CDTF">2023-06-19T10:39:45Z</dcterms:modified>
  <dc:identifier>DAEV1HgmejI</dc:identifier>
</cp:coreProperties>
</file>